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7"/>
  </p:notesMasterIdLst>
  <p:handoutMasterIdLst>
    <p:handoutMasterId r:id="rId38"/>
  </p:handoutMasterIdLst>
  <p:sldIdLst>
    <p:sldId id="314" r:id="rId5"/>
    <p:sldId id="315" r:id="rId6"/>
    <p:sldId id="326" r:id="rId7"/>
    <p:sldId id="318" r:id="rId8"/>
    <p:sldId id="370" r:id="rId9"/>
    <p:sldId id="346" r:id="rId10"/>
    <p:sldId id="344" r:id="rId11"/>
    <p:sldId id="343" r:id="rId12"/>
    <p:sldId id="347" r:id="rId13"/>
    <p:sldId id="355" r:id="rId14"/>
    <p:sldId id="352" r:id="rId15"/>
    <p:sldId id="349" r:id="rId16"/>
    <p:sldId id="336" r:id="rId17"/>
    <p:sldId id="354" r:id="rId18"/>
    <p:sldId id="351" r:id="rId19"/>
    <p:sldId id="371" r:id="rId20"/>
    <p:sldId id="330" r:id="rId21"/>
    <p:sldId id="358" r:id="rId22"/>
    <p:sldId id="367" r:id="rId23"/>
    <p:sldId id="360" r:id="rId24"/>
    <p:sldId id="362" r:id="rId25"/>
    <p:sldId id="363" r:id="rId26"/>
    <p:sldId id="364" r:id="rId27"/>
    <p:sldId id="365" r:id="rId28"/>
    <p:sldId id="369" r:id="rId29"/>
    <p:sldId id="359" r:id="rId30"/>
    <p:sldId id="342" r:id="rId31"/>
    <p:sldId id="332" r:id="rId32"/>
    <p:sldId id="373" r:id="rId33"/>
    <p:sldId id="329" r:id="rId34"/>
    <p:sldId id="335" r:id="rId35"/>
    <p:sldId id="30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C9C1A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5388" autoAdjust="0"/>
  </p:normalViewPr>
  <p:slideViewPr>
    <p:cSldViewPr snapToGrid="0">
      <p:cViewPr varScale="1">
        <p:scale>
          <a:sx n="79" d="100"/>
          <a:sy n="79" d="100"/>
        </p:scale>
        <p:origin x="378" y="8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4/3/2025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32</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895FF-19AE-86A7-EDE9-3D4FF3248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98F27-0FF0-ABB1-2D92-DF973E1F7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EB8B7-20F9-B32C-5DE7-31AA2EB7D1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4FFAFD-E511-D47E-B3CD-517D9F08524A}"/>
              </a:ext>
            </a:extLst>
          </p:cNvPr>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423414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C3146-860C-598F-B5D9-586110A4B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6E6BE-F576-60BB-BB3C-E5DA6E687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38B04-CD3F-B3A4-2B4E-A06AF80442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699FA3-962B-3A35-8866-959EA2187808}"/>
              </a:ext>
            </a:extLst>
          </p:cNvPr>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2446955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B4099-1E05-B684-6C6B-43E344EFD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FECE2-676E-F93E-201E-173EF8B7E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33895-B777-A53C-1EF0-399358D8EE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B705A4-3639-8D1A-5698-3D2ECF254973}"/>
              </a:ext>
            </a:extLst>
          </p:cNvPr>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10198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625F-A572-F615-7551-05F4D1AA8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07E32-A49F-1EB0-44B0-CEAF3F274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61445-B5D2-61DD-6DF1-768FE5FECB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190D02-6689-AFDA-2B56-16B66671CA80}"/>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4605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F6C81-3413-40D9-05E3-A6A551EA3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5150E-5856-2BA4-BC65-7295185BF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64E7A-E3CA-4DB4-61AE-5ACEDD4C5E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BCC278-78DD-C2A4-2130-1B6F9C26AFC2}"/>
              </a:ext>
            </a:extLst>
          </p:cNvPr>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10761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91E36-D4B0-C8BE-16B0-600C99FC8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5CA9E-37BD-1C6B-A836-963B6A2E3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FBFAC-1C46-CBD6-06BE-F54C348E02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827343-480F-A575-9462-DECFBA79E47C}"/>
              </a:ext>
            </a:extLst>
          </p:cNvPr>
          <p:cNvSpPr>
            <a:spLocks noGrp="1"/>
          </p:cNvSpPr>
          <p:nvPr>
            <p:ph type="sldNum" sz="quarter" idx="5"/>
          </p:nvPr>
        </p:nvSpPr>
        <p:spPr/>
        <p:txBody>
          <a:bodyPr/>
          <a:lstStyle/>
          <a:p>
            <a:fld id="{D4B9A9E5-4F7F-4A7D-9DE1-899232329269}" type="slidenum">
              <a:rPr lang="en-US" smtClean="0"/>
              <a:t>30</a:t>
            </a:fld>
            <a:endParaRPr lang="en-US" dirty="0"/>
          </a:p>
        </p:txBody>
      </p:sp>
    </p:spTree>
    <p:extLst>
      <p:ext uri="{BB962C8B-B14F-4D97-AF65-F5344CB8AC3E}">
        <p14:creationId xmlns:p14="http://schemas.microsoft.com/office/powerpoint/2010/main" val="3998793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FF6A93-809D-F8C7-35F2-A7526BB4ADD3}"/>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1207008" y="2779775"/>
            <a:ext cx="9570720" cy="807721"/>
          </a:xfrm>
        </p:spPr>
        <p:txBody>
          <a:bodyPr>
            <a:normAutofit fontScale="90000"/>
          </a:bodyPr>
          <a:lstStyle/>
          <a:p>
            <a:r>
              <a:rPr lang="en-US" b="1" dirty="0"/>
              <a:t>Music recommendation system</a:t>
            </a:r>
          </a:p>
        </p:txBody>
      </p:sp>
      <p:sp>
        <p:nvSpPr>
          <p:cNvPr id="5" name="TextBox 4">
            <a:extLst>
              <a:ext uri="{FF2B5EF4-FFF2-40B4-BE49-F238E27FC236}">
                <a16:creationId xmlns:a16="http://schemas.microsoft.com/office/drawing/2014/main" id="{5DC5B17F-6283-5390-4E3C-5BF105A096C6}"/>
              </a:ext>
            </a:extLst>
          </p:cNvPr>
          <p:cNvSpPr txBox="1"/>
          <p:nvPr/>
        </p:nvSpPr>
        <p:spPr>
          <a:xfrm>
            <a:off x="9168384" y="5864352"/>
            <a:ext cx="2743200" cy="400110"/>
          </a:xfrm>
          <a:prstGeom prst="rect">
            <a:avLst/>
          </a:prstGeom>
          <a:noFill/>
        </p:spPr>
        <p:txBody>
          <a:bodyPr wrap="square" rtlCol="0">
            <a:spAutoFit/>
          </a:bodyPr>
          <a:lstStyle/>
          <a:p>
            <a:r>
              <a:rPr lang="en-US" sz="2000" dirty="0">
                <a:solidFill>
                  <a:schemeClr val="bg1">
                    <a:lumMod val="95000"/>
                  </a:schemeClr>
                </a:solidFill>
              </a:rPr>
              <a:t>By Natasha Mwende</a:t>
            </a:r>
            <a:endParaRPr lang="en-KE" sz="2000" dirty="0">
              <a:solidFill>
                <a:schemeClr val="bg1">
                  <a:lumMod val="95000"/>
                </a:schemeClr>
              </a:solidFill>
            </a:endParaRP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a:extLst>
            <a:ext uri="{FF2B5EF4-FFF2-40B4-BE49-F238E27FC236}">
              <a16:creationId xmlns:a16="http://schemas.microsoft.com/office/drawing/2014/main" id="{2A0C028A-D3F9-43A5-4878-16373C0F79D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82D3E85-600B-6F11-5E74-BF78DAEE177A}"/>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B8AEF712-E59E-B700-D4DE-BDF9BF0BEBAD}"/>
              </a:ext>
            </a:extLst>
          </p:cNvPr>
          <p:cNvSpPr txBox="1"/>
          <p:nvPr/>
        </p:nvSpPr>
        <p:spPr>
          <a:xfrm>
            <a:off x="354330" y="1385888"/>
            <a:ext cx="5443538" cy="707886"/>
          </a:xfrm>
          <a:prstGeom prst="rect">
            <a:avLst/>
          </a:prstGeom>
          <a:noFill/>
        </p:spPr>
        <p:txBody>
          <a:bodyPr wrap="square" rtlCol="0">
            <a:spAutoFit/>
          </a:bodyPr>
          <a:lstStyle/>
          <a:p>
            <a:r>
              <a:rPr lang="en-US" sz="4000" b="1" dirty="0"/>
              <a:t>Data Preprocessing</a:t>
            </a:r>
            <a:endParaRPr lang="en-KE" sz="4000" b="1" dirty="0"/>
          </a:p>
        </p:txBody>
      </p:sp>
    </p:spTree>
    <p:extLst>
      <p:ext uri="{BB962C8B-B14F-4D97-AF65-F5344CB8AC3E}">
        <p14:creationId xmlns:p14="http://schemas.microsoft.com/office/powerpoint/2010/main" val="143337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44E220E-BBA4-A773-A423-8C62EBEE4E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B147D-2CBD-5480-7D9A-D25F36360F07}"/>
              </a:ext>
            </a:extLst>
          </p:cNvPr>
          <p:cNvSpPr>
            <a:spLocks noGrp="1"/>
          </p:cNvSpPr>
          <p:nvPr>
            <p:ph sz="quarter" idx="10"/>
          </p:nvPr>
        </p:nvSpPr>
        <p:spPr>
          <a:xfrm>
            <a:off x="804672" y="1454163"/>
            <a:ext cx="6071616" cy="3471405"/>
          </a:xfrm>
        </p:spPr>
        <p:txBody>
          <a:bodyPr>
            <a:normAutofit/>
          </a:bodyPr>
          <a:lstStyle/>
          <a:p>
            <a:r>
              <a:rPr lang="en-US" sz="1600" dirty="0"/>
              <a:t>A </a:t>
            </a:r>
            <a:r>
              <a:rPr lang="en-US" sz="1600" b="0" i="0" dirty="0">
                <a:effectLst/>
              </a:rPr>
              <a:t>new feature called replayability was created by dividing the play count by the number of unique listeners to indicate how often a song is being replayed by its audience. </a:t>
            </a:r>
          </a:p>
          <a:p>
            <a:r>
              <a:rPr lang="en-US" sz="1600" b="0" i="0" dirty="0">
                <a:effectLst/>
              </a:rPr>
              <a:t>Higher replayability scores suggest that listeners frequently replay the song, indicating strong engagement and popularity, while lower scores imply that a song is played less frequently per listener, potentially reflecting lower listener engagement or appeal</a:t>
            </a:r>
            <a:r>
              <a:rPr lang="en-US" sz="1600" b="0" i="0" dirty="0">
                <a:solidFill>
                  <a:srgbClr val="1F2328"/>
                </a:solidFill>
                <a:effectLst/>
              </a:rPr>
              <a:t>.</a:t>
            </a:r>
            <a:endParaRPr lang="en-KE" sz="1600" dirty="0"/>
          </a:p>
        </p:txBody>
      </p:sp>
      <p:sp>
        <p:nvSpPr>
          <p:cNvPr id="4" name="Slide Number Placeholder 3">
            <a:extLst>
              <a:ext uri="{FF2B5EF4-FFF2-40B4-BE49-F238E27FC236}">
                <a16:creationId xmlns:a16="http://schemas.microsoft.com/office/drawing/2014/main" id="{C91BB855-48A2-A3BC-5572-FE941D50E166}"/>
              </a:ext>
            </a:extLst>
          </p:cNvPr>
          <p:cNvSpPr>
            <a:spLocks noGrp="1"/>
          </p:cNvSpPr>
          <p:nvPr>
            <p:ph type="sldNum" sz="quarter" idx="4"/>
          </p:nvPr>
        </p:nvSpPr>
        <p:spPr/>
        <p:txBody>
          <a:bodyPr/>
          <a:lstStyle/>
          <a:p>
            <a:fld id="{B5CEABB6-07DC-46E8-9B57-56EC44A396E5}" type="slidenum">
              <a:rPr lang="en-US" smtClean="0"/>
              <a:pPr/>
              <a:t>11</a:t>
            </a:fld>
            <a:endParaRPr lang="en-US" dirty="0"/>
          </a:p>
        </p:txBody>
      </p:sp>
      <p:sp>
        <p:nvSpPr>
          <p:cNvPr id="5" name="TextBox 4">
            <a:extLst>
              <a:ext uri="{FF2B5EF4-FFF2-40B4-BE49-F238E27FC236}">
                <a16:creationId xmlns:a16="http://schemas.microsoft.com/office/drawing/2014/main" id="{F8AB6B36-5CCF-C77B-2787-FB6E182A150B}"/>
              </a:ext>
            </a:extLst>
          </p:cNvPr>
          <p:cNvSpPr txBox="1"/>
          <p:nvPr/>
        </p:nvSpPr>
        <p:spPr>
          <a:xfrm>
            <a:off x="804672" y="731520"/>
            <a:ext cx="5096256" cy="461665"/>
          </a:xfrm>
          <a:prstGeom prst="rect">
            <a:avLst/>
          </a:prstGeom>
          <a:noFill/>
        </p:spPr>
        <p:txBody>
          <a:bodyPr wrap="square" rtlCol="0">
            <a:spAutoFit/>
          </a:bodyPr>
          <a:lstStyle/>
          <a:p>
            <a:r>
              <a:rPr lang="en-US" sz="2400" b="1" dirty="0">
                <a:latin typeface="+mj-lt"/>
              </a:rPr>
              <a:t>1. FEATURE ENGINEERING</a:t>
            </a:r>
            <a:endParaRPr lang="en-KE" sz="2400" b="1" dirty="0">
              <a:latin typeface="+mj-lt"/>
            </a:endParaRPr>
          </a:p>
        </p:txBody>
      </p:sp>
    </p:spTree>
    <p:extLst>
      <p:ext uri="{BB962C8B-B14F-4D97-AF65-F5344CB8AC3E}">
        <p14:creationId xmlns:p14="http://schemas.microsoft.com/office/powerpoint/2010/main" val="54750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00913C5-96DD-DA0B-927E-BB837AADB3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80622D-D372-6C3C-CF0F-F8278B139AD7}"/>
              </a:ext>
            </a:extLst>
          </p:cNvPr>
          <p:cNvSpPr>
            <a:spLocks noGrp="1"/>
          </p:cNvSpPr>
          <p:nvPr>
            <p:ph sz="quarter" idx="10"/>
          </p:nvPr>
        </p:nvSpPr>
        <p:spPr>
          <a:xfrm>
            <a:off x="810768" y="1353311"/>
            <a:ext cx="6071616" cy="3633217"/>
          </a:xfrm>
        </p:spPr>
        <p:txBody>
          <a:bodyPr>
            <a:normAutofit/>
          </a:bodyPr>
          <a:lstStyle/>
          <a:p>
            <a:r>
              <a:rPr lang="en-US" sz="1600" b="0" i="0" dirty="0">
                <a:solidFill>
                  <a:srgbClr val="1F2328"/>
                </a:solidFill>
                <a:effectLst/>
              </a:rPr>
              <a:t>Since songs can belong to multiple genres, the genre column contained lists of genres, </a:t>
            </a:r>
            <a:r>
              <a:rPr lang="en-US" sz="1600" dirty="0">
                <a:solidFill>
                  <a:srgbClr val="1F2328"/>
                </a:solidFill>
              </a:rPr>
              <a:t>and it was </a:t>
            </a:r>
            <a:r>
              <a:rPr lang="en-US" sz="1600" b="0" i="0" dirty="0">
                <a:solidFill>
                  <a:srgbClr val="1F2328"/>
                </a:solidFill>
                <a:effectLst/>
              </a:rPr>
              <a:t>transformed using multi-hot encoding. </a:t>
            </a:r>
          </a:p>
          <a:p>
            <a:r>
              <a:rPr lang="en-US" sz="1600" b="0" i="0" dirty="0">
                <a:solidFill>
                  <a:srgbClr val="1F2328"/>
                </a:solidFill>
                <a:effectLst/>
              </a:rPr>
              <a:t>Each unique genre was converted into a separate binary column, where a value of 1 indicates that the song belongs to the genre, and 0 means it does not. </a:t>
            </a:r>
          </a:p>
          <a:p>
            <a:r>
              <a:rPr lang="en-US" sz="1600" b="0" i="0" dirty="0">
                <a:solidFill>
                  <a:srgbClr val="1F2328"/>
                </a:solidFill>
                <a:effectLst/>
              </a:rPr>
              <a:t>This transformation ensures that the dataset properly represents genre information in a format suitable for machine learning models.</a:t>
            </a:r>
            <a:endParaRPr lang="en-KE" sz="1600" dirty="0"/>
          </a:p>
        </p:txBody>
      </p:sp>
      <p:sp>
        <p:nvSpPr>
          <p:cNvPr id="4" name="Slide Number Placeholder 3">
            <a:extLst>
              <a:ext uri="{FF2B5EF4-FFF2-40B4-BE49-F238E27FC236}">
                <a16:creationId xmlns:a16="http://schemas.microsoft.com/office/drawing/2014/main" id="{685A0457-18CA-4778-DC8F-F3E334B40BA9}"/>
              </a:ext>
            </a:extLst>
          </p:cNvPr>
          <p:cNvSpPr>
            <a:spLocks noGrp="1"/>
          </p:cNvSpPr>
          <p:nvPr>
            <p:ph type="sldNum" sz="quarter" idx="4"/>
          </p:nvPr>
        </p:nvSpPr>
        <p:spPr/>
        <p:txBody>
          <a:bodyPr/>
          <a:lstStyle/>
          <a:p>
            <a:fld id="{B5CEABB6-07DC-46E8-9B57-56EC44A396E5}" type="slidenum">
              <a:rPr lang="en-US" smtClean="0"/>
              <a:pPr/>
              <a:t>12</a:t>
            </a:fld>
            <a:endParaRPr lang="en-US" dirty="0"/>
          </a:p>
        </p:txBody>
      </p:sp>
      <p:sp>
        <p:nvSpPr>
          <p:cNvPr id="2" name="TextBox 1">
            <a:extLst>
              <a:ext uri="{FF2B5EF4-FFF2-40B4-BE49-F238E27FC236}">
                <a16:creationId xmlns:a16="http://schemas.microsoft.com/office/drawing/2014/main" id="{C76722F1-F6B4-8DE0-4998-31AE41DF5FF2}"/>
              </a:ext>
            </a:extLst>
          </p:cNvPr>
          <p:cNvSpPr txBox="1"/>
          <p:nvPr/>
        </p:nvSpPr>
        <p:spPr>
          <a:xfrm>
            <a:off x="810768" y="675496"/>
            <a:ext cx="4693920" cy="461665"/>
          </a:xfrm>
          <a:prstGeom prst="rect">
            <a:avLst/>
          </a:prstGeom>
          <a:noFill/>
        </p:spPr>
        <p:txBody>
          <a:bodyPr wrap="square" rtlCol="0">
            <a:spAutoFit/>
          </a:bodyPr>
          <a:lstStyle/>
          <a:p>
            <a:r>
              <a:rPr lang="en-US" sz="2400" b="1" dirty="0"/>
              <a:t>2. </a:t>
            </a:r>
            <a:r>
              <a:rPr lang="en-US" sz="2400" b="1" dirty="0">
                <a:latin typeface="+mj-lt"/>
              </a:rPr>
              <a:t>MULTI–HOT ENCODING</a:t>
            </a:r>
            <a:endParaRPr lang="en-KE" sz="2400" b="1" dirty="0">
              <a:latin typeface="+mj-lt"/>
            </a:endParaRPr>
          </a:p>
        </p:txBody>
      </p:sp>
    </p:spTree>
    <p:extLst>
      <p:ext uri="{BB962C8B-B14F-4D97-AF65-F5344CB8AC3E}">
        <p14:creationId xmlns:p14="http://schemas.microsoft.com/office/powerpoint/2010/main" val="585392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FC3F52-2D72-C0F6-5894-056A14A5CA10}"/>
              </a:ext>
            </a:extLst>
          </p:cNvPr>
          <p:cNvSpPr>
            <a:spLocks noGrp="1"/>
          </p:cNvSpPr>
          <p:nvPr>
            <p:ph sz="quarter" idx="10"/>
          </p:nvPr>
        </p:nvSpPr>
        <p:spPr>
          <a:xfrm>
            <a:off x="792479" y="1458424"/>
            <a:ext cx="6851905" cy="4425696"/>
          </a:xfrm>
        </p:spPr>
        <p:txBody>
          <a:bodyPr>
            <a:normAutofit/>
          </a:bodyPr>
          <a:lstStyle/>
          <a:p>
            <a:pPr marL="0" indent="0">
              <a:buNone/>
            </a:pPr>
            <a:r>
              <a:rPr lang="en-US" sz="1600" dirty="0"/>
              <a:t>During this step, text data was prepared for modeling using v</a:t>
            </a:r>
            <a:r>
              <a:rPr lang="en-US" sz="1600" b="0" i="0" dirty="0">
                <a:solidFill>
                  <a:srgbClr val="1F2328"/>
                </a:solidFill>
                <a:effectLst/>
              </a:rPr>
              <a:t>arious Natural Language Processing (NLP) techniques.</a:t>
            </a:r>
          </a:p>
          <a:p>
            <a:pPr algn="l"/>
            <a:r>
              <a:rPr lang="en-US" sz="1600" b="1" i="0" dirty="0">
                <a:solidFill>
                  <a:srgbClr val="1F2328"/>
                </a:solidFill>
                <a:effectLst/>
              </a:rPr>
              <a:t>Text Tokenization:</a:t>
            </a:r>
            <a:r>
              <a:rPr lang="en-US" sz="1600" b="0" i="0" dirty="0">
                <a:solidFill>
                  <a:srgbClr val="1F2328"/>
                </a:solidFill>
                <a:effectLst/>
              </a:rPr>
              <a:t> I used NLTK to break down song names into individual tokens i.e words or sub-words for further processing. </a:t>
            </a:r>
            <a:r>
              <a:rPr lang="en-US" sz="1600" dirty="0"/>
              <a:t>Tokenization helps to standardize text data by splitting it into smaller components, making it easier to process and analyze.</a:t>
            </a:r>
            <a:endParaRPr lang="en-US" sz="1600" b="0" i="0" dirty="0">
              <a:solidFill>
                <a:srgbClr val="1F2328"/>
              </a:solidFill>
              <a:effectLst/>
            </a:endParaRPr>
          </a:p>
          <a:p>
            <a:r>
              <a:rPr lang="en-US" sz="1600" b="1" i="0" dirty="0">
                <a:solidFill>
                  <a:srgbClr val="1F2328"/>
                </a:solidFill>
                <a:effectLst/>
              </a:rPr>
              <a:t>Text Vectorization:</a:t>
            </a:r>
            <a:r>
              <a:rPr lang="en-US" sz="1600" b="0" i="0" dirty="0">
                <a:solidFill>
                  <a:srgbClr val="1F2328"/>
                </a:solidFill>
                <a:effectLst/>
              </a:rPr>
              <a:t> To capture meaningful relationships and similarities in the text data, I experimented with multiple vectorization techniques before settling on FastText due to its ability to capture semantic relationships between words across different languages. This was particularly important since my dataset contained song names in multiple languages, not just English.</a:t>
            </a:r>
          </a:p>
          <a:p>
            <a:pPr marL="0" indent="0">
              <a:buNone/>
            </a:pPr>
            <a:endParaRPr lang="en-KE" dirty="0"/>
          </a:p>
        </p:txBody>
      </p:sp>
      <p:sp>
        <p:nvSpPr>
          <p:cNvPr id="4" name="Slide Number Placeholder 3">
            <a:extLst>
              <a:ext uri="{FF2B5EF4-FFF2-40B4-BE49-F238E27FC236}">
                <a16:creationId xmlns:a16="http://schemas.microsoft.com/office/drawing/2014/main" id="{D13AB868-E115-FA0A-6284-355F441B7B5E}"/>
              </a:ext>
            </a:extLst>
          </p:cNvPr>
          <p:cNvSpPr>
            <a:spLocks noGrp="1"/>
          </p:cNvSpPr>
          <p:nvPr>
            <p:ph type="sldNum" sz="quarter" idx="4"/>
          </p:nvPr>
        </p:nvSpPr>
        <p:spPr/>
        <p:txBody>
          <a:bodyPr/>
          <a:lstStyle/>
          <a:p>
            <a:fld id="{B5CEABB6-07DC-46E8-9B57-56EC44A396E5}" type="slidenum">
              <a:rPr lang="en-US" smtClean="0"/>
              <a:pPr/>
              <a:t>13</a:t>
            </a:fld>
            <a:endParaRPr lang="en-US" dirty="0"/>
          </a:p>
        </p:txBody>
      </p:sp>
      <p:sp>
        <p:nvSpPr>
          <p:cNvPr id="5" name="TextBox 4">
            <a:extLst>
              <a:ext uri="{FF2B5EF4-FFF2-40B4-BE49-F238E27FC236}">
                <a16:creationId xmlns:a16="http://schemas.microsoft.com/office/drawing/2014/main" id="{22A2FF9A-477E-1499-D498-A476F35544E5}"/>
              </a:ext>
            </a:extLst>
          </p:cNvPr>
          <p:cNvSpPr txBox="1"/>
          <p:nvPr/>
        </p:nvSpPr>
        <p:spPr>
          <a:xfrm>
            <a:off x="792479" y="675818"/>
            <a:ext cx="5303521" cy="461665"/>
          </a:xfrm>
          <a:prstGeom prst="rect">
            <a:avLst/>
          </a:prstGeom>
          <a:noFill/>
        </p:spPr>
        <p:txBody>
          <a:bodyPr wrap="square" rtlCol="0">
            <a:spAutoFit/>
          </a:bodyPr>
          <a:lstStyle/>
          <a:p>
            <a:r>
              <a:rPr lang="en-US" sz="2400" b="1" dirty="0"/>
              <a:t>3. TEXT PREPROCESSING</a:t>
            </a:r>
            <a:endParaRPr lang="en-KE" sz="2400" dirty="0"/>
          </a:p>
        </p:txBody>
      </p:sp>
    </p:spTree>
    <p:extLst>
      <p:ext uri="{BB962C8B-B14F-4D97-AF65-F5344CB8AC3E}">
        <p14:creationId xmlns:p14="http://schemas.microsoft.com/office/powerpoint/2010/main" val="2891507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E075EEF-9D46-B4E1-3E4F-9653147465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332B9-A776-4F36-9F78-43EE00310B61}"/>
              </a:ext>
            </a:extLst>
          </p:cNvPr>
          <p:cNvSpPr>
            <a:spLocks noGrp="1"/>
          </p:cNvSpPr>
          <p:nvPr>
            <p:ph sz="quarter" idx="10"/>
          </p:nvPr>
        </p:nvSpPr>
        <p:spPr>
          <a:xfrm>
            <a:off x="914400" y="954024"/>
            <a:ext cx="7273638" cy="4949952"/>
          </a:xfrm>
        </p:spPr>
        <p:txBody>
          <a:bodyPr>
            <a:normAutofit/>
          </a:bodyPr>
          <a:lstStyle/>
          <a:p>
            <a:pPr marL="0" indent="0">
              <a:buNone/>
            </a:pPr>
            <a:r>
              <a:rPr lang="en-US" b="1" i="0" dirty="0">
                <a:effectLst/>
              </a:rPr>
              <a:t>Why FastText?</a:t>
            </a:r>
          </a:p>
          <a:p>
            <a:pPr marL="0" indent="0">
              <a:buNone/>
            </a:pPr>
            <a:r>
              <a:rPr lang="en-US" sz="1600" dirty="0"/>
              <a:t>FastText, developed by Facebook AI, is an advanced word embedding model that improves traditional vectorization in the following ways:</a:t>
            </a:r>
            <a:endParaRPr lang="en-US" sz="1600" i="0" dirty="0">
              <a:effectLst/>
            </a:endParaRPr>
          </a:p>
          <a:p>
            <a:r>
              <a:rPr lang="en-US" sz="1600" b="1" dirty="0"/>
              <a:t>Sub-word Representations </a:t>
            </a:r>
            <a:r>
              <a:rPr lang="en-US" sz="1600" dirty="0"/>
              <a:t>- FastText breaks words into smaller sub-word units (n-grams). This is particularly useful for handling misspellings, rare words, and multilingual text. For example: The word "love" might be represented by sub-words like "lo", "lov", "ove", etc. This means even if a song title contains variations or typos, the model can still find meaningful similarities.</a:t>
            </a:r>
          </a:p>
          <a:p>
            <a:r>
              <a:rPr lang="en-US" sz="1600" b="1" dirty="0"/>
              <a:t>Handling Multilingual Data </a:t>
            </a:r>
            <a:r>
              <a:rPr lang="en-US" sz="1600" dirty="0"/>
              <a:t>- Since song names in my dataset were in multiple languages, FastText helps bridge the gap between different languages by learning shared patterns across words. For example: "love“ in English, and "amor" in Spanish, might have similar vector representations because FastText captures contextual similarities.</a:t>
            </a:r>
          </a:p>
          <a:p>
            <a:endParaRPr lang="en-US" sz="1600" dirty="0"/>
          </a:p>
          <a:p>
            <a:pPr marL="0" indent="0">
              <a:buNone/>
            </a:pPr>
            <a:endParaRPr lang="en-KE" dirty="0"/>
          </a:p>
        </p:txBody>
      </p:sp>
      <p:sp>
        <p:nvSpPr>
          <p:cNvPr id="4" name="Slide Number Placeholder 3">
            <a:extLst>
              <a:ext uri="{FF2B5EF4-FFF2-40B4-BE49-F238E27FC236}">
                <a16:creationId xmlns:a16="http://schemas.microsoft.com/office/drawing/2014/main" id="{4FC059F3-5807-933F-634D-0C7F3FD1CE36}"/>
              </a:ext>
            </a:extLst>
          </p:cNvPr>
          <p:cNvSpPr>
            <a:spLocks noGrp="1"/>
          </p:cNvSpPr>
          <p:nvPr>
            <p:ph type="sldNum" sz="quarter" idx="4"/>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94761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2F948C5-DC93-1DBF-B3E4-36C09B8A3B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6DF18-9DDE-5441-ADE8-DDDC89B8AE6F}"/>
              </a:ext>
            </a:extLst>
          </p:cNvPr>
          <p:cNvSpPr>
            <a:spLocks noGrp="1"/>
          </p:cNvSpPr>
          <p:nvPr>
            <p:ph sz="quarter" idx="10"/>
          </p:nvPr>
        </p:nvSpPr>
        <p:spPr>
          <a:xfrm>
            <a:off x="914400" y="1475233"/>
            <a:ext cx="6071616" cy="1719071"/>
          </a:xfrm>
        </p:spPr>
        <p:txBody>
          <a:bodyPr>
            <a:normAutofit/>
          </a:bodyPr>
          <a:lstStyle/>
          <a:p>
            <a:r>
              <a:rPr lang="en-US" sz="1600" dirty="0"/>
              <a:t>All the numeric columns in the dataset contained data in different ranges. In order to ensure consistency across all the numeric features, MinMax Scaling was applied to standardize values within the range 0 to 1. </a:t>
            </a:r>
          </a:p>
          <a:p>
            <a:endParaRPr lang="en-US" sz="1600" dirty="0"/>
          </a:p>
          <a:p>
            <a:endParaRPr lang="en-US" sz="1600" dirty="0"/>
          </a:p>
        </p:txBody>
      </p:sp>
      <p:sp>
        <p:nvSpPr>
          <p:cNvPr id="4" name="Slide Number Placeholder 3">
            <a:extLst>
              <a:ext uri="{FF2B5EF4-FFF2-40B4-BE49-F238E27FC236}">
                <a16:creationId xmlns:a16="http://schemas.microsoft.com/office/drawing/2014/main" id="{C77DD4A4-5FC7-8301-B75E-13CA899B7ED7}"/>
              </a:ext>
            </a:extLst>
          </p:cNvPr>
          <p:cNvSpPr>
            <a:spLocks noGrp="1"/>
          </p:cNvSpPr>
          <p:nvPr>
            <p:ph type="sldNum" sz="quarter" idx="4"/>
          </p:nvPr>
        </p:nvSpPr>
        <p:spPr/>
        <p:txBody>
          <a:bodyPr/>
          <a:lstStyle/>
          <a:p>
            <a:fld id="{B5CEABB6-07DC-46E8-9B57-56EC44A396E5}" type="slidenum">
              <a:rPr lang="en-US" smtClean="0"/>
              <a:pPr/>
              <a:t>15</a:t>
            </a:fld>
            <a:endParaRPr lang="en-US" dirty="0"/>
          </a:p>
        </p:txBody>
      </p:sp>
      <p:sp>
        <p:nvSpPr>
          <p:cNvPr id="5" name="TextBox 4">
            <a:extLst>
              <a:ext uri="{FF2B5EF4-FFF2-40B4-BE49-F238E27FC236}">
                <a16:creationId xmlns:a16="http://schemas.microsoft.com/office/drawing/2014/main" id="{41C9072B-3916-30EB-3006-A51944B05E9E}"/>
              </a:ext>
            </a:extLst>
          </p:cNvPr>
          <p:cNvSpPr txBox="1"/>
          <p:nvPr/>
        </p:nvSpPr>
        <p:spPr>
          <a:xfrm>
            <a:off x="914400" y="865632"/>
            <a:ext cx="5035296" cy="461665"/>
          </a:xfrm>
          <a:prstGeom prst="rect">
            <a:avLst/>
          </a:prstGeom>
          <a:noFill/>
        </p:spPr>
        <p:txBody>
          <a:bodyPr wrap="square" rtlCol="0">
            <a:spAutoFit/>
          </a:bodyPr>
          <a:lstStyle/>
          <a:p>
            <a:r>
              <a:rPr lang="en-US" sz="2400" b="1" dirty="0">
                <a:latin typeface="+mj-lt"/>
              </a:rPr>
              <a:t>4. FEATURE SCALING</a:t>
            </a:r>
            <a:endParaRPr lang="en-KE" sz="2400" b="1" dirty="0">
              <a:latin typeface="+mj-lt"/>
            </a:endParaRPr>
          </a:p>
        </p:txBody>
      </p:sp>
    </p:spTree>
    <p:extLst>
      <p:ext uri="{BB962C8B-B14F-4D97-AF65-F5344CB8AC3E}">
        <p14:creationId xmlns:p14="http://schemas.microsoft.com/office/powerpoint/2010/main" val="177057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E0E510B4-D0DC-ED52-3C39-D1031139D9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74DAF-E5B3-46E3-A547-AEFAA963840C}"/>
              </a:ext>
            </a:extLst>
          </p:cNvPr>
          <p:cNvSpPr>
            <a:spLocks noGrp="1"/>
          </p:cNvSpPr>
          <p:nvPr>
            <p:ph sz="quarter" idx="10"/>
          </p:nvPr>
        </p:nvSpPr>
        <p:spPr>
          <a:xfrm>
            <a:off x="914400" y="914401"/>
            <a:ext cx="6071616" cy="3340607"/>
          </a:xfrm>
        </p:spPr>
        <p:txBody>
          <a:bodyPr>
            <a:normAutofit lnSpcReduction="10000"/>
          </a:bodyPr>
          <a:lstStyle/>
          <a:p>
            <a:r>
              <a:rPr lang="en-US" sz="1600" dirty="0"/>
              <a:t>All the mentioned preprocessing steps create a well-structured feature set. </a:t>
            </a:r>
          </a:p>
          <a:p>
            <a:r>
              <a:rPr lang="en-US" sz="1600" dirty="0"/>
              <a:t>To ensure a balanced contribution from the different song attributes, the textual, numeric and genre information were weighted before being combined.</a:t>
            </a:r>
          </a:p>
          <a:p>
            <a:r>
              <a:rPr lang="en-US" sz="1600" dirty="0"/>
              <a:t>Genre features were given less weight in order to prevent genre from overpowering the other factors when the model makes recommendations.</a:t>
            </a:r>
          </a:p>
          <a:p>
            <a:r>
              <a:rPr lang="en-US" sz="1600" dirty="0"/>
              <a:t>The combined data is then fed into a deep learning model that enables accurate similarity calculations for recommendations.</a:t>
            </a:r>
          </a:p>
          <a:p>
            <a:endParaRPr lang="en-US" sz="1600" dirty="0"/>
          </a:p>
          <a:p>
            <a:endParaRPr lang="en-US" sz="1600" dirty="0"/>
          </a:p>
        </p:txBody>
      </p:sp>
      <p:sp>
        <p:nvSpPr>
          <p:cNvPr id="4" name="Slide Number Placeholder 3">
            <a:extLst>
              <a:ext uri="{FF2B5EF4-FFF2-40B4-BE49-F238E27FC236}">
                <a16:creationId xmlns:a16="http://schemas.microsoft.com/office/drawing/2014/main" id="{B97AAC21-2467-4002-3E47-6B838575CA20}"/>
              </a:ext>
            </a:extLst>
          </p:cNvPr>
          <p:cNvSpPr>
            <a:spLocks noGrp="1"/>
          </p:cNvSpPr>
          <p:nvPr>
            <p:ph type="sldNum" sz="quarter" idx="4"/>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32798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a:extLst>
            <a:ext uri="{FF2B5EF4-FFF2-40B4-BE49-F238E27FC236}">
              <a16:creationId xmlns:a16="http://schemas.microsoft.com/office/drawing/2014/main" id="{2BAB9431-B786-D4DB-1486-AB482AF8876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0B15CF1-07E1-12F2-3446-C525DA969AFE}"/>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9F26B80-D0A6-0766-E277-DF31D6CF7540}"/>
              </a:ext>
            </a:extLst>
          </p:cNvPr>
          <p:cNvSpPr txBox="1"/>
          <p:nvPr/>
        </p:nvSpPr>
        <p:spPr>
          <a:xfrm>
            <a:off x="378714" y="1422464"/>
            <a:ext cx="5443538" cy="707886"/>
          </a:xfrm>
          <a:prstGeom prst="rect">
            <a:avLst/>
          </a:prstGeom>
          <a:noFill/>
        </p:spPr>
        <p:txBody>
          <a:bodyPr wrap="square" rtlCol="0">
            <a:spAutoFit/>
          </a:bodyPr>
          <a:lstStyle/>
          <a:p>
            <a:r>
              <a:rPr lang="en-US" sz="4000" b="1" dirty="0"/>
              <a:t>Methodology</a:t>
            </a:r>
            <a:endParaRPr lang="en-KE" sz="4000" b="1" dirty="0"/>
          </a:p>
        </p:txBody>
      </p:sp>
    </p:spTree>
    <p:extLst>
      <p:ext uri="{BB962C8B-B14F-4D97-AF65-F5344CB8AC3E}">
        <p14:creationId xmlns:p14="http://schemas.microsoft.com/office/powerpoint/2010/main" val="279957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352A43F9-B2A8-1FD7-16B7-F1B5E9E60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C4632-8B50-8736-4B32-704048035B6C}"/>
              </a:ext>
            </a:extLst>
          </p:cNvPr>
          <p:cNvSpPr>
            <a:spLocks noGrp="1"/>
          </p:cNvSpPr>
          <p:nvPr>
            <p:ph type="title"/>
          </p:nvPr>
        </p:nvSpPr>
        <p:spPr>
          <a:xfrm>
            <a:off x="914399" y="1092695"/>
            <a:ext cx="6339841" cy="573659"/>
          </a:xfrm>
        </p:spPr>
        <p:txBody>
          <a:bodyPr>
            <a:normAutofit/>
          </a:bodyPr>
          <a:lstStyle/>
          <a:p>
            <a:r>
              <a:rPr lang="en-US" sz="2400" b="1" dirty="0"/>
              <a:t>1. Deep learning model</a:t>
            </a:r>
            <a:endParaRPr lang="en-KE" sz="2400" b="1" dirty="0"/>
          </a:p>
        </p:txBody>
      </p:sp>
      <p:sp>
        <p:nvSpPr>
          <p:cNvPr id="3" name="Content Placeholder 2">
            <a:extLst>
              <a:ext uri="{FF2B5EF4-FFF2-40B4-BE49-F238E27FC236}">
                <a16:creationId xmlns:a16="http://schemas.microsoft.com/office/drawing/2014/main" id="{CFB31A8E-FEC7-39BE-ECC1-6836499C7600}"/>
              </a:ext>
            </a:extLst>
          </p:cNvPr>
          <p:cNvSpPr>
            <a:spLocks noGrp="1"/>
          </p:cNvSpPr>
          <p:nvPr>
            <p:ph sz="quarter" idx="10"/>
          </p:nvPr>
        </p:nvSpPr>
        <p:spPr>
          <a:xfrm>
            <a:off x="914399" y="1682570"/>
            <a:ext cx="8412480" cy="4291510"/>
          </a:xfrm>
        </p:spPr>
        <p:txBody>
          <a:bodyPr>
            <a:normAutofit fontScale="77500" lnSpcReduction="20000"/>
          </a:bodyPr>
          <a:lstStyle/>
          <a:p>
            <a:pPr marL="0" indent="0">
              <a:buNone/>
            </a:pPr>
            <a:r>
              <a:rPr lang="en-US" sz="2000" dirty="0"/>
              <a:t>To improve the accuracy of song recommendations, </a:t>
            </a:r>
            <a:r>
              <a:rPr lang="en-US" dirty="0"/>
              <a:t>I</a:t>
            </a:r>
            <a:r>
              <a:rPr lang="en-US" sz="2000" dirty="0"/>
              <a:t> used a </a:t>
            </a:r>
            <a:r>
              <a:rPr lang="en-US" sz="2000" b="1" dirty="0"/>
              <a:t>neural network </a:t>
            </a:r>
            <a:r>
              <a:rPr lang="en-US" sz="2000" dirty="0"/>
              <a:t>that learns patterns in the songs beyond just genres and artist names. Instead of relying only on basic details, the model understands deeper relationships between songs.</a:t>
            </a:r>
            <a:endParaRPr lang="en-US" sz="2400" dirty="0"/>
          </a:p>
          <a:p>
            <a:pPr>
              <a:buNone/>
            </a:pPr>
            <a:r>
              <a:rPr lang="en-US" sz="2400" b="1" dirty="0"/>
              <a:t>How the Deep Learning Model Works</a:t>
            </a:r>
          </a:p>
          <a:p>
            <a:r>
              <a:rPr lang="en-US" sz="2000" b="1" dirty="0"/>
              <a:t>Input Layer:</a:t>
            </a:r>
            <a:r>
              <a:rPr lang="en-US" sz="2000" dirty="0"/>
              <a:t> </a:t>
            </a:r>
            <a:r>
              <a:rPr lang="en-US" dirty="0"/>
              <a:t>Once all the textual and numeric features are preprocessed, they are combined into a single feature vector for each song. These feature vectors serve as the input to our deep learning model. </a:t>
            </a:r>
            <a:endParaRPr lang="en-US" sz="2000" dirty="0"/>
          </a:p>
          <a:p>
            <a:pPr>
              <a:buFont typeface="Arial" panose="020B0604020202020204" pitchFamily="34" charset="0"/>
              <a:buChar char="•"/>
            </a:pPr>
            <a:r>
              <a:rPr lang="en-US" sz="2000" b="1" dirty="0"/>
              <a:t>Learning Patterns:</a:t>
            </a:r>
            <a:r>
              <a:rPr lang="en-US" sz="2000" dirty="0"/>
              <a:t> The model has multiple </a:t>
            </a:r>
            <a:r>
              <a:rPr lang="en-US" sz="2000" b="1" dirty="0"/>
              <a:t>hidden layers</a:t>
            </a:r>
            <a:r>
              <a:rPr lang="en-US" sz="2000" dirty="0"/>
              <a:t> that process these feature vectors. These layers apply mathematical transformations including activation functions (such as ReLU). The aim of these functions is to introduce non-linearity which helps the model to discover complex relationships and deeper patterns, like how tempo or energy levels make songs feel similar.</a:t>
            </a:r>
          </a:p>
          <a:p>
            <a:pPr>
              <a:buFont typeface="Arial" panose="020B0604020202020204" pitchFamily="34" charset="0"/>
              <a:buChar char="•"/>
            </a:pPr>
            <a:r>
              <a:rPr lang="en-US" sz="2000" b="1" dirty="0"/>
              <a:t>Preventing Overfitting:</a:t>
            </a:r>
            <a:r>
              <a:rPr lang="en-US" sz="2000" dirty="0"/>
              <a:t> To ensure the model works well on new songs, </a:t>
            </a:r>
            <a:r>
              <a:rPr lang="en-US" sz="2000" b="1" dirty="0"/>
              <a:t>dropout layers</a:t>
            </a:r>
            <a:r>
              <a:rPr lang="en-US" sz="2000" dirty="0"/>
              <a:t> randomly ignore some neurons during training. This helps the model generalize well.</a:t>
            </a:r>
          </a:p>
          <a:p>
            <a:pPr>
              <a:buFont typeface="Arial" panose="020B0604020202020204" pitchFamily="34" charset="0"/>
              <a:buChar char="•"/>
            </a:pPr>
            <a:r>
              <a:rPr lang="en-US" sz="2000" b="1" dirty="0"/>
              <a:t>Making recommendations:</a:t>
            </a:r>
            <a:r>
              <a:rPr lang="en-US" sz="2000" dirty="0"/>
              <a:t> After training, the model transforms a new song or a user query into a feature vector that encodes its features. It then compares this vector to all other songs in the dataset using cosine similarity to find the closest matches. The most similar songs are then recommended based on learned patterns.</a:t>
            </a:r>
            <a:endParaRPr lang="en-US" sz="2400" dirty="0"/>
          </a:p>
          <a:p>
            <a:pPr marL="0" indent="0">
              <a:buNone/>
            </a:pPr>
            <a:endParaRPr lang="en-US" b="1" dirty="0"/>
          </a:p>
        </p:txBody>
      </p:sp>
      <p:sp>
        <p:nvSpPr>
          <p:cNvPr id="4" name="Slide Number Placeholder 3">
            <a:extLst>
              <a:ext uri="{FF2B5EF4-FFF2-40B4-BE49-F238E27FC236}">
                <a16:creationId xmlns:a16="http://schemas.microsoft.com/office/drawing/2014/main" id="{0C8A72B6-C922-DFCC-1663-7089C33D26CF}"/>
              </a:ext>
            </a:extLst>
          </p:cNvPr>
          <p:cNvSpPr>
            <a:spLocks noGrp="1"/>
          </p:cNvSpPr>
          <p:nvPr>
            <p:ph type="sldNum" sz="quarter" idx="4"/>
          </p:nvPr>
        </p:nvSpPr>
        <p:spPr/>
        <p:txBody>
          <a:bodyPr/>
          <a:lstStyle/>
          <a:p>
            <a:fld id="{B5CEABB6-07DC-46E8-9B57-56EC44A396E5}" type="slidenum">
              <a:rPr lang="en-US" smtClean="0"/>
              <a:pPr/>
              <a:t>18</a:t>
            </a:fld>
            <a:endParaRPr lang="en-US" dirty="0"/>
          </a:p>
        </p:txBody>
      </p:sp>
      <p:sp>
        <p:nvSpPr>
          <p:cNvPr id="5" name="TextBox 4">
            <a:extLst>
              <a:ext uri="{FF2B5EF4-FFF2-40B4-BE49-F238E27FC236}">
                <a16:creationId xmlns:a16="http://schemas.microsoft.com/office/drawing/2014/main" id="{D5E88847-35B0-9644-B214-9C3B2AF4D7DE}"/>
              </a:ext>
            </a:extLst>
          </p:cNvPr>
          <p:cNvSpPr txBox="1"/>
          <p:nvPr/>
        </p:nvSpPr>
        <p:spPr>
          <a:xfrm>
            <a:off x="914399" y="491704"/>
            <a:ext cx="8412480" cy="584775"/>
          </a:xfrm>
          <a:prstGeom prst="rect">
            <a:avLst/>
          </a:prstGeom>
          <a:noFill/>
        </p:spPr>
        <p:txBody>
          <a:bodyPr wrap="square" rtlCol="0">
            <a:spAutoFit/>
          </a:bodyPr>
          <a:lstStyle/>
          <a:p>
            <a:r>
              <a:rPr lang="en-US" sz="3200" b="1" dirty="0">
                <a:latin typeface="+mj-lt"/>
              </a:rPr>
              <a:t>BUILDING THE RECOMMENDATION SYSTEM</a:t>
            </a:r>
            <a:endParaRPr lang="en-KE" sz="3200" dirty="0">
              <a:latin typeface="+mj-lt"/>
            </a:endParaRPr>
          </a:p>
        </p:txBody>
      </p:sp>
    </p:spTree>
    <p:extLst>
      <p:ext uri="{BB962C8B-B14F-4D97-AF65-F5344CB8AC3E}">
        <p14:creationId xmlns:p14="http://schemas.microsoft.com/office/powerpoint/2010/main" val="303471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3E326FF-0BC3-5CED-E118-0D0E7BB6C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37616-36FD-7410-ACEE-BFFA5F6CB583}"/>
              </a:ext>
            </a:extLst>
          </p:cNvPr>
          <p:cNvSpPr>
            <a:spLocks noGrp="1"/>
          </p:cNvSpPr>
          <p:nvPr>
            <p:ph type="title"/>
          </p:nvPr>
        </p:nvSpPr>
        <p:spPr>
          <a:xfrm>
            <a:off x="914399" y="883920"/>
            <a:ext cx="6339841" cy="573659"/>
          </a:xfrm>
        </p:spPr>
        <p:txBody>
          <a:bodyPr>
            <a:normAutofit/>
          </a:bodyPr>
          <a:lstStyle/>
          <a:p>
            <a:r>
              <a:rPr lang="en-US" sz="2400" b="1" dirty="0"/>
              <a:t>2. Cosine similarity calculation</a:t>
            </a:r>
            <a:endParaRPr lang="en-KE" sz="2400" b="1" dirty="0"/>
          </a:p>
        </p:txBody>
      </p:sp>
      <p:sp>
        <p:nvSpPr>
          <p:cNvPr id="3" name="Content Placeholder 2">
            <a:extLst>
              <a:ext uri="{FF2B5EF4-FFF2-40B4-BE49-F238E27FC236}">
                <a16:creationId xmlns:a16="http://schemas.microsoft.com/office/drawing/2014/main" id="{060EC1BF-DA33-8449-CB42-79EB329D98D0}"/>
              </a:ext>
            </a:extLst>
          </p:cNvPr>
          <p:cNvSpPr>
            <a:spLocks noGrp="1"/>
          </p:cNvSpPr>
          <p:nvPr>
            <p:ph sz="quarter" idx="10"/>
          </p:nvPr>
        </p:nvSpPr>
        <p:spPr>
          <a:xfrm>
            <a:off x="914399" y="1457579"/>
            <a:ext cx="6339841" cy="4516501"/>
          </a:xfrm>
        </p:spPr>
        <p:txBody>
          <a:bodyPr>
            <a:normAutofit/>
          </a:bodyPr>
          <a:lstStyle/>
          <a:p>
            <a:pPr marL="0" indent="0">
              <a:buNone/>
            </a:pPr>
            <a:r>
              <a:rPr lang="en-US" sz="1600" dirty="0"/>
              <a:t>Cosine Similarity is a technique used to measure how similar two songs are by comparing their feature vectors. Each song and its characteristics is represented by a vector, cosine similarity checks how closely song characteristics align by measuring the angle between their feature vectors, focusing on their direction/orientation.</a:t>
            </a:r>
          </a:p>
          <a:p>
            <a:r>
              <a:rPr lang="en-US" sz="1600" b="1" dirty="0"/>
              <a:t>A smaller angle(</a:t>
            </a:r>
            <a:r>
              <a:rPr lang="en-US" sz="1600" dirty="0"/>
              <a:t>closer to 0</a:t>
            </a:r>
            <a:r>
              <a:rPr lang="en-US" sz="1600" b="1" dirty="0"/>
              <a:t>) </a:t>
            </a:r>
            <a:r>
              <a:rPr lang="en-US" sz="1600" dirty="0"/>
              <a:t>means the songs are very similar and have similar features.</a:t>
            </a:r>
          </a:p>
          <a:p>
            <a:r>
              <a:rPr lang="en-US" sz="1600" b="1" dirty="0"/>
              <a:t>A larger angle(</a:t>
            </a:r>
            <a:r>
              <a:rPr lang="en-US" sz="1600" dirty="0"/>
              <a:t>closer to 90</a:t>
            </a:r>
            <a:r>
              <a:rPr lang="en-US" sz="1600" b="1" dirty="0"/>
              <a:t>) </a:t>
            </a:r>
            <a:r>
              <a:rPr lang="en-US" sz="1600" dirty="0"/>
              <a:t>means the songs are different or not similar.</a:t>
            </a:r>
          </a:p>
          <a:p>
            <a:pPr marL="0" indent="0">
              <a:buNone/>
            </a:pPr>
            <a:r>
              <a:rPr lang="en-US" sz="1600" dirty="0"/>
              <a:t>The similarity score ranges from 0 to 1, where 1 indicates very similar songs and 0 means no similarity between the songs.</a:t>
            </a:r>
          </a:p>
          <a:p>
            <a:pPr marL="0" indent="0">
              <a:buNone/>
            </a:pPr>
            <a:r>
              <a:rPr lang="en-US" sz="1600" dirty="0"/>
              <a:t>Since the feature vectors used are a </a:t>
            </a:r>
            <a:r>
              <a:rPr lang="en-US" sz="1600" b="0" i="0" dirty="0">
                <a:effectLst/>
              </a:rPr>
              <a:t>combination of numeric and text-based features, this ensures that the recommendation system finds songs that are both musically and thematically similar.</a:t>
            </a:r>
            <a:endParaRPr lang="en-US" sz="2000" b="0" i="0" dirty="0">
              <a:effectLst/>
            </a:endParaRPr>
          </a:p>
          <a:p>
            <a:pPr marL="0" indent="0">
              <a:buNone/>
            </a:pPr>
            <a:endParaRPr lang="en-US" b="1" dirty="0"/>
          </a:p>
        </p:txBody>
      </p:sp>
      <p:sp>
        <p:nvSpPr>
          <p:cNvPr id="4" name="Slide Number Placeholder 3">
            <a:extLst>
              <a:ext uri="{FF2B5EF4-FFF2-40B4-BE49-F238E27FC236}">
                <a16:creationId xmlns:a16="http://schemas.microsoft.com/office/drawing/2014/main" id="{8DBC75A5-29AD-13C0-7A66-E4247E80DE30}"/>
              </a:ext>
            </a:extLst>
          </p:cNvPr>
          <p:cNvSpPr>
            <a:spLocks noGrp="1"/>
          </p:cNvSpPr>
          <p:nvPr>
            <p:ph type="sldNum" sz="quarter" idx="4"/>
          </p:nvPr>
        </p:nvSpPr>
        <p:spPr/>
        <p:txBody>
          <a:bodyPr/>
          <a:lstStyle/>
          <a:p>
            <a:fld id="{B5CEABB6-07DC-46E8-9B57-56EC44A396E5}" type="slidenum">
              <a:rPr lang="en-US" smtClean="0"/>
              <a:pPr/>
              <a:t>19</a:t>
            </a:fld>
            <a:endParaRPr lang="en-US" dirty="0"/>
          </a:p>
        </p:txBody>
      </p:sp>
      <p:pic>
        <p:nvPicPr>
          <p:cNvPr id="6" name="Picture 5">
            <a:extLst>
              <a:ext uri="{FF2B5EF4-FFF2-40B4-BE49-F238E27FC236}">
                <a16:creationId xmlns:a16="http://schemas.microsoft.com/office/drawing/2014/main" id="{734471B8-673E-7E65-C309-143C1A21D18C}"/>
              </a:ext>
            </a:extLst>
          </p:cNvPr>
          <p:cNvPicPr>
            <a:picLocks noChangeAspect="1"/>
          </p:cNvPicPr>
          <p:nvPr/>
        </p:nvPicPr>
        <p:blipFill>
          <a:blip r:embed="rId2"/>
          <a:stretch>
            <a:fillRect/>
          </a:stretch>
        </p:blipFill>
        <p:spPr>
          <a:xfrm>
            <a:off x="7680960" y="1457579"/>
            <a:ext cx="3438143" cy="1703198"/>
          </a:xfrm>
          <a:prstGeom prst="rect">
            <a:avLst/>
          </a:prstGeom>
        </p:spPr>
      </p:pic>
      <p:pic>
        <p:nvPicPr>
          <p:cNvPr id="8" name="Picture 7">
            <a:extLst>
              <a:ext uri="{FF2B5EF4-FFF2-40B4-BE49-F238E27FC236}">
                <a16:creationId xmlns:a16="http://schemas.microsoft.com/office/drawing/2014/main" id="{BB7B26A4-0546-6958-C349-3DD4BEF7F182}"/>
              </a:ext>
            </a:extLst>
          </p:cNvPr>
          <p:cNvPicPr>
            <a:picLocks noChangeAspect="1"/>
          </p:cNvPicPr>
          <p:nvPr/>
        </p:nvPicPr>
        <p:blipFill>
          <a:blip r:embed="rId3"/>
          <a:stretch>
            <a:fillRect/>
          </a:stretch>
        </p:blipFill>
        <p:spPr>
          <a:xfrm>
            <a:off x="7680961" y="3328416"/>
            <a:ext cx="3438142" cy="1703198"/>
          </a:xfrm>
          <a:prstGeom prst="rect">
            <a:avLst/>
          </a:prstGeom>
        </p:spPr>
      </p:pic>
    </p:spTree>
    <p:extLst>
      <p:ext uri="{BB962C8B-B14F-4D97-AF65-F5344CB8AC3E}">
        <p14:creationId xmlns:p14="http://schemas.microsoft.com/office/powerpoint/2010/main" val="313083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428626" y="212453"/>
            <a:ext cx="4714874" cy="870330"/>
          </a:xfrm>
        </p:spPr>
        <p:txBody>
          <a:bodyPr/>
          <a:lstStyle/>
          <a:p>
            <a:r>
              <a:rPr lang="en-US" b="1" dirty="0"/>
              <a:t>Table of contents</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9" name="Rectangle: Rounded Corners 8">
            <a:extLst>
              <a:ext uri="{FF2B5EF4-FFF2-40B4-BE49-F238E27FC236}">
                <a16:creationId xmlns:a16="http://schemas.microsoft.com/office/drawing/2014/main" id="{EB1A4617-A5A9-6A84-9C09-8D95CFD201FC}"/>
              </a:ext>
            </a:extLst>
          </p:cNvPr>
          <p:cNvSpPr/>
          <p:nvPr/>
        </p:nvSpPr>
        <p:spPr>
          <a:xfrm>
            <a:off x="489347" y="1529837"/>
            <a:ext cx="3707608" cy="514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l" defTabSz="914400" rtl="0" eaLnBrk="0" fontAlgn="base" latinLnBrk="0" hangingPunct="0">
              <a:lnSpc>
                <a:spcPct val="100000"/>
              </a:lnSpc>
              <a:spcBef>
                <a:spcPct val="0"/>
              </a:spcBef>
              <a:spcAft>
                <a:spcPct val="0"/>
              </a:spcAft>
              <a:buClrTx/>
              <a:buSzTx/>
              <a:tabLst/>
            </a:pPr>
            <a:r>
              <a:rPr kumimoji="0" lang="en-US" altLang="en-KE" sz="2000" b="1" i="0" u="none" strike="noStrike" cap="none" normalizeH="0" baseline="0" dirty="0">
                <a:ln>
                  <a:noFill/>
                </a:ln>
                <a:solidFill>
                  <a:schemeClr val="tx1"/>
                </a:solidFill>
                <a:effectLst/>
              </a:rPr>
              <a:t>Project Overview</a:t>
            </a:r>
            <a:endParaRPr lang="en-US" altLang="en-KE" sz="2000" b="1" dirty="0"/>
          </a:p>
        </p:txBody>
      </p:sp>
      <p:sp>
        <p:nvSpPr>
          <p:cNvPr id="10" name="Rectangle: Rounded Corners 9">
            <a:extLst>
              <a:ext uri="{FF2B5EF4-FFF2-40B4-BE49-F238E27FC236}">
                <a16:creationId xmlns:a16="http://schemas.microsoft.com/office/drawing/2014/main" id="{C0826C19-6CE7-3617-79A5-A1A634CC3971}"/>
              </a:ext>
            </a:extLst>
          </p:cNvPr>
          <p:cNvSpPr/>
          <p:nvPr/>
        </p:nvSpPr>
        <p:spPr>
          <a:xfrm>
            <a:off x="489347" y="4325180"/>
            <a:ext cx="3707608" cy="514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Methodology</a:t>
            </a:r>
            <a:endParaRPr lang="en-KE" sz="2000" b="1" dirty="0">
              <a:solidFill>
                <a:schemeClr val="tx1"/>
              </a:solidFill>
            </a:endParaRPr>
          </a:p>
        </p:txBody>
      </p:sp>
      <p:sp>
        <p:nvSpPr>
          <p:cNvPr id="11" name="Rectangle: Rounded Corners 10">
            <a:extLst>
              <a:ext uri="{FF2B5EF4-FFF2-40B4-BE49-F238E27FC236}">
                <a16:creationId xmlns:a16="http://schemas.microsoft.com/office/drawing/2014/main" id="{4A5388A6-18F1-9E0F-74E1-4574907401A3}"/>
              </a:ext>
            </a:extLst>
          </p:cNvPr>
          <p:cNvSpPr/>
          <p:nvPr/>
        </p:nvSpPr>
        <p:spPr>
          <a:xfrm>
            <a:off x="489347" y="5263139"/>
            <a:ext cx="3725466" cy="514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Conclusion</a:t>
            </a:r>
          </a:p>
        </p:txBody>
      </p:sp>
      <p:sp>
        <p:nvSpPr>
          <p:cNvPr id="4" name="Rectangle: Rounded Corners 3">
            <a:extLst>
              <a:ext uri="{FF2B5EF4-FFF2-40B4-BE49-F238E27FC236}">
                <a16:creationId xmlns:a16="http://schemas.microsoft.com/office/drawing/2014/main" id="{B17EDECF-0E85-ED1D-59CD-E6F9696DFD60}"/>
              </a:ext>
            </a:extLst>
          </p:cNvPr>
          <p:cNvSpPr/>
          <p:nvPr/>
        </p:nvSpPr>
        <p:spPr>
          <a:xfrm>
            <a:off x="489347" y="2458528"/>
            <a:ext cx="3707608" cy="514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l" defTabSz="914400" rtl="0" eaLnBrk="0" fontAlgn="base" latinLnBrk="0" hangingPunct="0">
              <a:lnSpc>
                <a:spcPct val="100000"/>
              </a:lnSpc>
              <a:spcBef>
                <a:spcPct val="0"/>
              </a:spcBef>
              <a:spcAft>
                <a:spcPct val="0"/>
              </a:spcAft>
              <a:buClrTx/>
              <a:buSzTx/>
              <a:tabLst/>
            </a:pPr>
            <a:r>
              <a:rPr lang="en-US" altLang="en-KE" sz="2000" b="1" dirty="0">
                <a:solidFill>
                  <a:schemeClr val="tx1"/>
                </a:solidFill>
              </a:rPr>
              <a:t>Data Overview</a:t>
            </a:r>
            <a:endParaRPr lang="en-US" altLang="en-KE" sz="2000" b="1" dirty="0"/>
          </a:p>
        </p:txBody>
      </p:sp>
      <p:sp>
        <p:nvSpPr>
          <p:cNvPr id="5" name="Rectangle: Rounded Corners 4">
            <a:extLst>
              <a:ext uri="{FF2B5EF4-FFF2-40B4-BE49-F238E27FC236}">
                <a16:creationId xmlns:a16="http://schemas.microsoft.com/office/drawing/2014/main" id="{670A7631-93C6-FDC9-9F32-E2731998BA04}"/>
              </a:ext>
            </a:extLst>
          </p:cNvPr>
          <p:cNvSpPr/>
          <p:nvPr/>
        </p:nvSpPr>
        <p:spPr>
          <a:xfrm>
            <a:off x="489347" y="3386340"/>
            <a:ext cx="3707608" cy="5143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l" defTabSz="914400" rtl="0" eaLnBrk="0" fontAlgn="base" latinLnBrk="0" hangingPunct="0">
              <a:lnSpc>
                <a:spcPct val="100000"/>
              </a:lnSpc>
              <a:spcBef>
                <a:spcPct val="0"/>
              </a:spcBef>
              <a:spcAft>
                <a:spcPct val="0"/>
              </a:spcAft>
              <a:buClrTx/>
              <a:buSzTx/>
              <a:tabLst/>
            </a:pPr>
            <a:r>
              <a:rPr lang="en-US" altLang="en-KE" sz="2000" b="1" dirty="0">
                <a:solidFill>
                  <a:schemeClr val="tx1"/>
                </a:solidFill>
              </a:rPr>
              <a:t>Data Preprocessing</a:t>
            </a:r>
            <a:endParaRPr lang="en-US" altLang="en-KE" sz="2000" b="1" dirty="0"/>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539876E-299B-E5C9-CE24-C42980FE3C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B37D5A-9B99-50A6-FBD9-EB5094F07652}"/>
              </a:ext>
            </a:extLst>
          </p:cNvPr>
          <p:cNvSpPr>
            <a:spLocks noGrp="1"/>
          </p:cNvSpPr>
          <p:nvPr>
            <p:ph sz="quarter" idx="10"/>
          </p:nvPr>
        </p:nvSpPr>
        <p:spPr>
          <a:xfrm>
            <a:off x="829055" y="1255776"/>
            <a:ext cx="7559041" cy="4191000"/>
          </a:xfrm>
        </p:spPr>
        <p:txBody>
          <a:bodyPr>
            <a:normAutofit/>
          </a:bodyPr>
          <a:lstStyle/>
          <a:p>
            <a:pPr>
              <a:buNone/>
            </a:pPr>
            <a:r>
              <a:rPr lang="en-US" sz="1600" dirty="0"/>
              <a:t>We will use 3 songs (A, B and C) in our calculations. </a:t>
            </a:r>
          </a:p>
          <a:p>
            <a:pPr>
              <a:buNone/>
            </a:pPr>
            <a:r>
              <a:rPr lang="en-US" sz="1600" dirty="0"/>
              <a:t>The goal is to see which song is most similar to song A using cosine similarity.</a:t>
            </a:r>
          </a:p>
          <a:p>
            <a:pPr>
              <a:buNone/>
            </a:pPr>
            <a:r>
              <a:rPr lang="en-US" sz="1600" dirty="0"/>
              <a:t>Cosine similarity is computed using the following  formula:</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3CCBEC6B-788A-82F5-2023-BB95BEFAFE0A}"/>
              </a:ext>
            </a:extLst>
          </p:cNvPr>
          <p:cNvSpPr>
            <a:spLocks noGrp="1"/>
          </p:cNvSpPr>
          <p:nvPr>
            <p:ph type="sldNum" sz="quarter" idx="4"/>
          </p:nvPr>
        </p:nvSpPr>
        <p:spPr/>
        <p:txBody>
          <a:bodyPr/>
          <a:lstStyle/>
          <a:p>
            <a:fld id="{B5CEABB6-07DC-46E8-9B57-56EC44A396E5}" type="slidenum">
              <a:rPr lang="en-US" smtClean="0"/>
              <a:pPr/>
              <a:t>20</a:t>
            </a:fld>
            <a:endParaRPr lang="en-US" dirty="0"/>
          </a:p>
        </p:txBody>
      </p:sp>
      <p:sp>
        <p:nvSpPr>
          <p:cNvPr id="5" name="TextBox 4">
            <a:extLst>
              <a:ext uri="{FF2B5EF4-FFF2-40B4-BE49-F238E27FC236}">
                <a16:creationId xmlns:a16="http://schemas.microsoft.com/office/drawing/2014/main" id="{158CD7D0-145A-A5EE-4E42-FD353D5D28BA}"/>
              </a:ext>
            </a:extLst>
          </p:cNvPr>
          <p:cNvSpPr txBox="1"/>
          <p:nvPr/>
        </p:nvSpPr>
        <p:spPr>
          <a:xfrm>
            <a:off x="829055" y="732120"/>
            <a:ext cx="8412480" cy="430887"/>
          </a:xfrm>
          <a:prstGeom prst="rect">
            <a:avLst/>
          </a:prstGeom>
          <a:noFill/>
        </p:spPr>
        <p:txBody>
          <a:bodyPr wrap="square" rtlCol="0">
            <a:spAutoFit/>
          </a:bodyPr>
          <a:lstStyle/>
          <a:p>
            <a:r>
              <a:rPr lang="en-US" sz="2200" b="1" dirty="0">
                <a:latin typeface="+mj-lt"/>
              </a:rPr>
              <a:t>EXAMPLE: STEP BY STEP COSINE SIMILARITY CALCULATION</a:t>
            </a:r>
            <a:endParaRPr lang="en-KE" sz="2200" b="1" dirty="0">
              <a:latin typeface="+mj-lt"/>
            </a:endParaRPr>
          </a:p>
        </p:txBody>
      </p:sp>
      <p:pic>
        <p:nvPicPr>
          <p:cNvPr id="7" name="Picture 6">
            <a:extLst>
              <a:ext uri="{FF2B5EF4-FFF2-40B4-BE49-F238E27FC236}">
                <a16:creationId xmlns:a16="http://schemas.microsoft.com/office/drawing/2014/main" id="{75A0F38A-F69B-B0BF-3EAD-2D4A09C69341}"/>
              </a:ext>
            </a:extLst>
          </p:cNvPr>
          <p:cNvPicPr>
            <a:picLocks noChangeAspect="1"/>
          </p:cNvPicPr>
          <p:nvPr/>
        </p:nvPicPr>
        <p:blipFill>
          <a:blip r:embed="rId2"/>
          <a:stretch>
            <a:fillRect/>
          </a:stretch>
        </p:blipFill>
        <p:spPr>
          <a:xfrm>
            <a:off x="1725167" y="2632441"/>
            <a:ext cx="5766816" cy="2572512"/>
          </a:xfrm>
          <a:prstGeom prst="rect">
            <a:avLst/>
          </a:prstGeom>
        </p:spPr>
      </p:pic>
    </p:spTree>
    <p:extLst>
      <p:ext uri="{BB962C8B-B14F-4D97-AF65-F5344CB8AC3E}">
        <p14:creationId xmlns:p14="http://schemas.microsoft.com/office/powerpoint/2010/main" val="3406244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876A68-4215-6281-C753-6D63CAC3C1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3F199-F16D-374F-00E3-15106CD4FB6B}"/>
              </a:ext>
            </a:extLst>
          </p:cNvPr>
          <p:cNvSpPr>
            <a:spLocks noGrp="1"/>
          </p:cNvSpPr>
          <p:nvPr>
            <p:ph sz="quarter" idx="10"/>
          </p:nvPr>
        </p:nvSpPr>
        <p:spPr>
          <a:xfrm>
            <a:off x="914399" y="792480"/>
            <a:ext cx="7997953" cy="5453776"/>
          </a:xfrm>
        </p:spPr>
        <p:txBody>
          <a:bodyPr>
            <a:normAutofit/>
          </a:bodyPr>
          <a:lstStyle/>
          <a:p>
            <a:pPr marL="0" indent="0">
              <a:buNone/>
            </a:pPr>
            <a:r>
              <a:rPr lang="en-US" sz="1600" dirty="0"/>
              <a:t>Below is a table containing data on the numeric features of the 3 songs, Lucy by Bensoul (Song A), Nikita by Nviiri the Storyteller (Song B) and Needed Me by Rihanna (Song C).</a:t>
            </a:r>
          </a:p>
          <a:p>
            <a:pPr marL="0" indent="0">
              <a:buNone/>
            </a:pPr>
            <a:r>
              <a:rPr lang="en-US" sz="1600" dirty="0"/>
              <a:t>For simplicity, the example uses unscaled values. However, in the actual model, all numeric features are scaled to ensure consistency.</a:t>
            </a:r>
          </a:p>
          <a:p>
            <a:pPr marL="0" indent="0">
              <a:buNone/>
            </a:pPr>
            <a:endParaRPr lang="en-US" sz="1600" dirty="0"/>
          </a:p>
          <a:p>
            <a:pPr marL="0" indent="0">
              <a:buNone/>
            </a:pPr>
            <a:endParaRPr lang="en-US" sz="1600" dirty="0"/>
          </a:p>
        </p:txBody>
      </p:sp>
      <p:sp>
        <p:nvSpPr>
          <p:cNvPr id="4" name="Slide Number Placeholder 3">
            <a:extLst>
              <a:ext uri="{FF2B5EF4-FFF2-40B4-BE49-F238E27FC236}">
                <a16:creationId xmlns:a16="http://schemas.microsoft.com/office/drawing/2014/main" id="{1812504C-479A-1A2C-4F10-FD1D9AF918CD}"/>
              </a:ext>
            </a:extLst>
          </p:cNvPr>
          <p:cNvSpPr>
            <a:spLocks noGrp="1"/>
          </p:cNvSpPr>
          <p:nvPr>
            <p:ph type="sldNum" sz="quarter" idx="4"/>
          </p:nvPr>
        </p:nvSpPr>
        <p:spPr/>
        <p:txBody>
          <a:bodyPr/>
          <a:lstStyle/>
          <a:p>
            <a:fld id="{B5CEABB6-07DC-46E8-9B57-56EC44A396E5}" type="slidenum">
              <a:rPr lang="en-US" smtClean="0"/>
              <a:pPr/>
              <a:t>21</a:t>
            </a:fld>
            <a:endParaRPr lang="en-US" dirty="0"/>
          </a:p>
        </p:txBody>
      </p:sp>
      <p:pic>
        <p:nvPicPr>
          <p:cNvPr id="13" name="Picture 12">
            <a:extLst>
              <a:ext uri="{FF2B5EF4-FFF2-40B4-BE49-F238E27FC236}">
                <a16:creationId xmlns:a16="http://schemas.microsoft.com/office/drawing/2014/main" id="{076304F9-07A9-24A1-CF31-71E74C6E733C}"/>
              </a:ext>
            </a:extLst>
          </p:cNvPr>
          <p:cNvPicPr>
            <a:picLocks noChangeAspect="1"/>
          </p:cNvPicPr>
          <p:nvPr/>
        </p:nvPicPr>
        <p:blipFill>
          <a:blip r:embed="rId2"/>
          <a:stretch>
            <a:fillRect/>
          </a:stretch>
        </p:blipFill>
        <p:spPr>
          <a:xfrm>
            <a:off x="1011934" y="1950720"/>
            <a:ext cx="7900418" cy="3999322"/>
          </a:xfrm>
          <a:prstGeom prst="rect">
            <a:avLst/>
          </a:prstGeom>
        </p:spPr>
      </p:pic>
    </p:spTree>
    <p:extLst>
      <p:ext uri="{BB962C8B-B14F-4D97-AF65-F5344CB8AC3E}">
        <p14:creationId xmlns:p14="http://schemas.microsoft.com/office/powerpoint/2010/main" val="233321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EC5CF1A-AFE0-8C10-D70C-7A60FA46BE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056BF-3E6F-9170-F9D7-2ECAFE164A73}"/>
              </a:ext>
            </a:extLst>
          </p:cNvPr>
          <p:cNvSpPr>
            <a:spLocks noGrp="1"/>
          </p:cNvSpPr>
          <p:nvPr>
            <p:ph sz="quarter" idx="10"/>
          </p:nvPr>
        </p:nvSpPr>
        <p:spPr>
          <a:xfrm>
            <a:off x="914401" y="1220062"/>
            <a:ext cx="7924800" cy="5026191"/>
          </a:xfrm>
        </p:spPr>
        <p:txBody>
          <a:bodyPr>
            <a:normAutofit/>
          </a:bodyPr>
          <a:lstStyle/>
          <a:p>
            <a:pPr marL="0" indent="0">
              <a:buNone/>
            </a:pPr>
            <a:r>
              <a:rPr lang="en-US" sz="1600" dirty="0"/>
              <a:t>The dot product between song A and B is calculated as: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The dot product between song A and C is calculated as:</a:t>
            </a:r>
          </a:p>
          <a:p>
            <a:pPr marL="0" indent="0">
              <a:buNone/>
            </a:pPr>
            <a:endParaRPr lang="en-US" sz="1600" dirty="0"/>
          </a:p>
        </p:txBody>
      </p:sp>
      <p:sp>
        <p:nvSpPr>
          <p:cNvPr id="4" name="Slide Number Placeholder 3">
            <a:extLst>
              <a:ext uri="{FF2B5EF4-FFF2-40B4-BE49-F238E27FC236}">
                <a16:creationId xmlns:a16="http://schemas.microsoft.com/office/drawing/2014/main" id="{AB39B02C-328B-3438-2BD8-98A7D682F76A}"/>
              </a:ext>
            </a:extLst>
          </p:cNvPr>
          <p:cNvSpPr>
            <a:spLocks noGrp="1"/>
          </p:cNvSpPr>
          <p:nvPr>
            <p:ph type="sldNum" sz="quarter" idx="4"/>
          </p:nvPr>
        </p:nvSpPr>
        <p:spPr/>
        <p:txBody>
          <a:bodyPr/>
          <a:lstStyle/>
          <a:p>
            <a:fld id="{B5CEABB6-07DC-46E8-9B57-56EC44A396E5}" type="slidenum">
              <a:rPr lang="en-US" smtClean="0"/>
              <a:pPr/>
              <a:t>22</a:t>
            </a:fld>
            <a:endParaRPr lang="en-US" dirty="0"/>
          </a:p>
        </p:txBody>
      </p:sp>
      <p:sp>
        <p:nvSpPr>
          <p:cNvPr id="5" name="TextBox 4">
            <a:extLst>
              <a:ext uri="{FF2B5EF4-FFF2-40B4-BE49-F238E27FC236}">
                <a16:creationId xmlns:a16="http://schemas.microsoft.com/office/drawing/2014/main" id="{5CDA1927-5B67-83CD-4362-D0C303660F65}"/>
              </a:ext>
            </a:extLst>
          </p:cNvPr>
          <p:cNvSpPr txBox="1"/>
          <p:nvPr/>
        </p:nvSpPr>
        <p:spPr>
          <a:xfrm>
            <a:off x="914400" y="819953"/>
            <a:ext cx="7172325" cy="400110"/>
          </a:xfrm>
          <a:prstGeom prst="rect">
            <a:avLst/>
          </a:prstGeom>
          <a:noFill/>
        </p:spPr>
        <p:txBody>
          <a:bodyPr wrap="square" rtlCol="0">
            <a:spAutoFit/>
          </a:bodyPr>
          <a:lstStyle/>
          <a:p>
            <a:r>
              <a:rPr lang="en-US" sz="2000" b="1" dirty="0">
                <a:latin typeface="+mj-lt"/>
              </a:rPr>
              <a:t>Step 1: Computing the dot product</a:t>
            </a:r>
            <a:endParaRPr lang="en-KE" sz="2000" b="1" dirty="0">
              <a:latin typeface="+mj-lt"/>
            </a:endParaRPr>
          </a:p>
        </p:txBody>
      </p:sp>
      <p:pic>
        <p:nvPicPr>
          <p:cNvPr id="14" name="Picture 13">
            <a:extLst>
              <a:ext uri="{FF2B5EF4-FFF2-40B4-BE49-F238E27FC236}">
                <a16:creationId xmlns:a16="http://schemas.microsoft.com/office/drawing/2014/main" id="{B28807BC-6081-56D4-EA46-37E19999E3DF}"/>
              </a:ext>
            </a:extLst>
          </p:cNvPr>
          <p:cNvPicPr>
            <a:picLocks noChangeAspect="1"/>
          </p:cNvPicPr>
          <p:nvPr/>
        </p:nvPicPr>
        <p:blipFill>
          <a:blip r:embed="rId2"/>
          <a:stretch>
            <a:fillRect/>
          </a:stretch>
        </p:blipFill>
        <p:spPr>
          <a:xfrm>
            <a:off x="989266" y="1572768"/>
            <a:ext cx="7124700" cy="1856232"/>
          </a:xfrm>
          <a:prstGeom prst="rect">
            <a:avLst/>
          </a:prstGeom>
        </p:spPr>
      </p:pic>
      <p:pic>
        <p:nvPicPr>
          <p:cNvPr id="16" name="Picture 15">
            <a:extLst>
              <a:ext uri="{FF2B5EF4-FFF2-40B4-BE49-F238E27FC236}">
                <a16:creationId xmlns:a16="http://schemas.microsoft.com/office/drawing/2014/main" id="{4B3B479F-7D67-4795-77A2-69C23A1DDFF2}"/>
              </a:ext>
            </a:extLst>
          </p:cNvPr>
          <p:cNvPicPr>
            <a:picLocks noChangeAspect="1"/>
          </p:cNvPicPr>
          <p:nvPr/>
        </p:nvPicPr>
        <p:blipFill>
          <a:blip r:embed="rId3"/>
          <a:stretch>
            <a:fillRect/>
          </a:stretch>
        </p:blipFill>
        <p:spPr>
          <a:xfrm>
            <a:off x="989266" y="4190197"/>
            <a:ext cx="7124700" cy="1847850"/>
          </a:xfrm>
          <a:prstGeom prst="rect">
            <a:avLst/>
          </a:prstGeom>
        </p:spPr>
      </p:pic>
    </p:spTree>
    <p:extLst>
      <p:ext uri="{BB962C8B-B14F-4D97-AF65-F5344CB8AC3E}">
        <p14:creationId xmlns:p14="http://schemas.microsoft.com/office/powerpoint/2010/main" val="748464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B0F5D97-2644-0EB2-DC0A-043705E633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0F0574-A193-7FAE-E4A9-CAA3AFEC9A11}"/>
              </a:ext>
            </a:extLst>
          </p:cNvPr>
          <p:cNvSpPr>
            <a:spLocks noGrp="1"/>
          </p:cNvSpPr>
          <p:nvPr>
            <p:ph sz="quarter" idx="10"/>
          </p:nvPr>
        </p:nvSpPr>
        <p:spPr>
          <a:xfrm>
            <a:off x="829055" y="1072602"/>
            <a:ext cx="7851650" cy="5621145"/>
          </a:xfrm>
        </p:spPr>
        <p:txBody>
          <a:bodyPr>
            <a:normAutofit/>
          </a:bodyPr>
          <a:lstStyle/>
          <a:p>
            <a:pPr marL="0" indent="0">
              <a:buNone/>
            </a:pPr>
            <a:r>
              <a:rPr lang="en-US" sz="1600" dirty="0"/>
              <a:t>- The magnitude of vector A is calculated as: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 The magnitude of vector B is calculated as: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 The magnitude for vector C is calculated as:</a:t>
            </a:r>
          </a:p>
          <a:p>
            <a:pPr marL="0" indent="0">
              <a:buNone/>
            </a:pPr>
            <a:endParaRPr lang="en-US" sz="1600" dirty="0"/>
          </a:p>
          <a:p>
            <a:pPr marL="0" indent="0">
              <a:buNone/>
            </a:pPr>
            <a:r>
              <a:rPr lang="en-US" sz="1600" dirty="0"/>
              <a:t> </a:t>
            </a:r>
          </a:p>
        </p:txBody>
      </p:sp>
      <p:sp>
        <p:nvSpPr>
          <p:cNvPr id="4" name="Slide Number Placeholder 3">
            <a:extLst>
              <a:ext uri="{FF2B5EF4-FFF2-40B4-BE49-F238E27FC236}">
                <a16:creationId xmlns:a16="http://schemas.microsoft.com/office/drawing/2014/main" id="{943C1A97-0044-639D-1DAB-D5A08E4A8E8C}"/>
              </a:ext>
            </a:extLst>
          </p:cNvPr>
          <p:cNvSpPr>
            <a:spLocks noGrp="1"/>
          </p:cNvSpPr>
          <p:nvPr>
            <p:ph type="sldNum" sz="quarter" idx="4"/>
          </p:nvPr>
        </p:nvSpPr>
        <p:spPr/>
        <p:txBody>
          <a:bodyPr/>
          <a:lstStyle/>
          <a:p>
            <a:fld id="{B5CEABB6-07DC-46E8-9B57-56EC44A396E5}" type="slidenum">
              <a:rPr lang="en-US" smtClean="0"/>
              <a:pPr/>
              <a:t>23</a:t>
            </a:fld>
            <a:endParaRPr lang="en-US" dirty="0"/>
          </a:p>
        </p:txBody>
      </p:sp>
      <p:sp>
        <p:nvSpPr>
          <p:cNvPr id="5" name="TextBox 4">
            <a:extLst>
              <a:ext uri="{FF2B5EF4-FFF2-40B4-BE49-F238E27FC236}">
                <a16:creationId xmlns:a16="http://schemas.microsoft.com/office/drawing/2014/main" id="{06A3A556-6908-F2E0-3040-1E0ABA7265AA}"/>
              </a:ext>
            </a:extLst>
          </p:cNvPr>
          <p:cNvSpPr txBox="1"/>
          <p:nvPr/>
        </p:nvSpPr>
        <p:spPr>
          <a:xfrm>
            <a:off x="829054" y="669392"/>
            <a:ext cx="6676645" cy="400110"/>
          </a:xfrm>
          <a:prstGeom prst="rect">
            <a:avLst/>
          </a:prstGeom>
          <a:noFill/>
        </p:spPr>
        <p:txBody>
          <a:bodyPr wrap="square" rtlCol="0">
            <a:spAutoFit/>
          </a:bodyPr>
          <a:lstStyle/>
          <a:p>
            <a:r>
              <a:rPr lang="en-US" sz="2000" b="1" dirty="0">
                <a:latin typeface="+mj-lt"/>
              </a:rPr>
              <a:t>Step 2: Computing the magnitudes of each vector</a:t>
            </a:r>
            <a:endParaRPr lang="en-KE" sz="2000" b="1" dirty="0">
              <a:latin typeface="+mj-lt"/>
            </a:endParaRPr>
          </a:p>
        </p:txBody>
      </p:sp>
      <p:pic>
        <p:nvPicPr>
          <p:cNvPr id="19" name="Picture 18">
            <a:extLst>
              <a:ext uri="{FF2B5EF4-FFF2-40B4-BE49-F238E27FC236}">
                <a16:creationId xmlns:a16="http://schemas.microsoft.com/office/drawing/2014/main" id="{A770F6D5-80C0-3DFB-1280-0C7D10D49A0F}"/>
              </a:ext>
            </a:extLst>
          </p:cNvPr>
          <p:cNvPicPr>
            <a:picLocks noChangeAspect="1"/>
          </p:cNvPicPr>
          <p:nvPr/>
        </p:nvPicPr>
        <p:blipFill>
          <a:blip r:embed="rId2"/>
          <a:stretch>
            <a:fillRect/>
          </a:stretch>
        </p:blipFill>
        <p:spPr>
          <a:xfrm>
            <a:off x="914400" y="3270242"/>
            <a:ext cx="6591300" cy="1476375"/>
          </a:xfrm>
          <a:prstGeom prst="rect">
            <a:avLst/>
          </a:prstGeom>
        </p:spPr>
      </p:pic>
      <p:pic>
        <p:nvPicPr>
          <p:cNvPr id="21" name="Picture 20">
            <a:extLst>
              <a:ext uri="{FF2B5EF4-FFF2-40B4-BE49-F238E27FC236}">
                <a16:creationId xmlns:a16="http://schemas.microsoft.com/office/drawing/2014/main" id="{92731F9A-0E04-E5C0-012B-7A353E21A6E7}"/>
              </a:ext>
            </a:extLst>
          </p:cNvPr>
          <p:cNvPicPr>
            <a:picLocks noChangeAspect="1"/>
          </p:cNvPicPr>
          <p:nvPr/>
        </p:nvPicPr>
        <p:blipFill>
          <a:blip r:embed="rId3"/>
          <a:stretch>
            <a:fillRect/>
          </a:stretch>
        </p:blipFill>
        <p:spPr>
          <a:xfrm>
            <a:off x="960880" y="5084064"/>
            <a:ext cx="6591300" cy="1458404"/>
          </a:xfrm>
          <a:prstGeom prst="rect">
            <a:avLst/>
          </a:prstGeom>
        </p:spPr>
      </p:pic>
      <p:pic>
        <p:nvPicPr>
          <p:cNvPr id="23" name="Picture 22">
            <a:extLst>
              <a:ext uri="{FF2B5EF4-FFF2-40B4-BE49-F238E27FC236}">
                <a16:creationId xmlns:a16="http://schemas.microsoft.com/office/drawing/2014/main" id="{4FA53566-D626-A70E-904D-B49310419453}"/>
              </a:ext>
            </a:extLst>
          </p:cNvPr>
          <p:cNvPicPr>
            <a:picLocks noChangeAspect="1"/>
          </p:cNvPicPr>
          <p:nvPr/>
        </p:nvPicPr>
        <p:blipFill>
          <a:blip r:embed="rId4"/>
          <a:stretch>
            <a:fillRect/>
          </a:stretch>
        </p:blipFill>
        <p:spPr>
          <a:xfrm>
            <a:off x="871726" y="1395664"/>
            <a:ext cx="6591300" cy="1403825"/>
          </a:xfrm>
          <a:prstGeom prst="rect">
            <a:avLst/>
          </a:prstGeom>
        </p:spPr>
      </p:pic>
    </p:spTree>
    <p:extLst>
      <p:ext uri="{BB962C8B-B14F-4D97-AF65-F5344CB8AC3E}">
        <p14:creationId xmlns:p14="http://schemas.microsoft.com/office/powerpoint/2010/main" val="4090925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09D7041-FEF9-0EF3-8FEC-277A573E5F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6AD0B7-483A-8C8D-2539-814133470955}"/>
              </a:ext>
            </a:extLst>
          </p:cNvPr>
          <p:cNvSpPr>
            <a:spLocks noGrp="1"/>
          </p:cNvSpPr>
          <p:nvPr>
            <p:ph sz="quarter" idx="10"/>
          </p:nvPr>
        </p:nvSpPr>
        <p:spPr>
          <a:xfrm>
            <a:off x="914401" y="1078139"/>
            <a:ext cx="7583424" cy="4566757"/>
          </a:xfrm>
        </p:spPr>
        <p:txBody>
          <a:bodyPr>
            <a:normAutofit/>
          </a:bodyPr>
          <a:lstStyle/>
          <a:p>
            <a:pPr marL="0" indent="0">
              <a:buNone/>
            </a:pPr>
            <a:r>
              <a:rPr lang="en-US" sz="1600" dirty="0"/>
              <a:t>Cosine similarity between song A and song B and between song A and song C:</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b="1" dirty="0"/>
          </a:p>
          <a:p>
            <a:pPr marL="0" indent="0">
              <a:buNone/>
            </a:pPr>
            <a:endParaRPr lang="en-US" sz="1600" b="1" dirty="0"/>
          </a:p>
          <a:p>
            <a:pPr marL="0" indent="0">
              <a:buNone/>
            </a:pPr>
            <a:r>
              <a:rPr lang="en-US" sz="1600" b="1" dirty="0"/>
              <a:t>Interpretation: </a:t>
            </a:r>
          </a:p>
          <a:p>
            <a:r>
              <a:rPr lang="en-US" sz="1600" dirty="0"/>
              <a:t>Lucy and Nikita have a high cosine similarity of 0.971 meaning they are extremely similar in terms of their features and would likely be recommended together.</a:t>
            </a:r>
          </a:p>
          <a:p>
            <a:r>
              <a:rPr lang="en-US" sz="1600" dirty="0"/>
              <a:t>Lucy and Needed Me on the other hand have a lower cosine similarity of 0.1799 which means that the two are quite different.</a:t>
            </a:r>
          </a:p>
        </p:txBody>
      </p:sp>
      <p:sp>
        <p:nvSpPr>
          <p:cNvPr id="4" name="Slide Number Placeholder 3">
            <a:extLst>
              <a:ext uri="{FF2B5EF4-FFF2-40B4-BE49-F238E27FC236}">
                <a16:creationId xmlns:a16="http://schemas.microsoft.com/office/drawing/2014/main" id="{7C23C9FF-172E-9DE6-41A1-C37A5FD07F21}"/>
              </a:ext>
            </a:extLst>
          </p:cNvPr>
          <p:cNvSpPr>
            <a:spLocks noGrp="1"/>
          </p:cNvSpPr>
          <p:nvPr>
            <p:ph type="sldNum" sz="quarter" idx="4"/>
          </p:nvPr>
        </p:nvSpPr>
        <p:spPr/>
        <p:txBody>
          <a:bodyPr/>
          <a:lstStyle/>
          <a:p>
            <a:fld id="{B5CEABB6-07DC-46E8-9B57-56EC44A396E5}" type="slidenum">
              <a:rPr lang="en-US" smtClean="0"/>
              <a:pPr/>
              <a:t>24</a:t>
            </a:fld>
            <a:endParaRPr lang="en-US" dirty="0"/>
          </a:p>
        </p:txBody>
      </p:sp>
      <p:sp>
        <p:nvSpPr>
          <p:cNvPr id="5" name="TextBox 4">
            <a:extLst>
              <a:ext uri="{FF2B5EF4-FFF2-40B4-BE49-F238E27FC236}">
                <a16:creationId xmlns:a16="http://schemas.microsoft.com/office/drawing/2014/main" id="{CD9F5745-4556-011A-A35B-F3088719B0CD}"/>
              </a:ext>
            </a:extLst>
          </p:cNvPr>
          <p:cNvSpPr txBox="1"/>
          <p:nvPr/>
        </p:nvSpPr>
        <p:spPr>
          <a:xfrm>
            <a:off x="914400" y="678029"/>
            <a:ext cx="7583424" cy="400110"/>
          </a:xfrm>
          <a:prstGeom prst="rect">
            <a:avLst/>
          </a:prstGeom>
          <a:noFill/>
        </p:spPr>
        <p:txBody>
          <a:bodyPr wrap="square" rtlCol="0">
            <a:spAutoFit/>
          </a:bodyPr>
          <a:lstStyle/>
          <a:p>
            <a:r>
              <a:rPr lang="en-US" sz="2000" b="1" dirty="0">
                <a:latin typeface="+mj-lt"/>
              </a:rPr>
              <a:t>Step 3: Computing cosine similarity</a:t>
            </a:r>
            <a:endParaRPr lang="en-KE" sz="2000" b="1" dirty="0">
              <a:latin typeface="+mj-lt"/>
            </a:endParaRPr>
          </a:p>
        </p:txBody>
      </p:sp>
      <p:pic>
        <p:nvPicPr>
          <p:cNvPr id="9" name="Picture 8">
            <a:extLst>
              <a:ext uri="{FF2B5EF4-FFF2-40B4-BE49-F238E27FC236}">
                <a16:creationId xmlns:a16="http://schemas.microsoft.com/office/drawing/2014/main" id="{80BAD243-F82B-7F70-52A2-48B5EA0B5EA1}"/>
              </a:ext>
            </a:extLst>
          </p:cNvPr>
          <p:cNvPicPr>
            <a:picLocks noChangeAspect="1"/>
          </p:cNvPicPr>
          <p:nvPr/>
        </p:nvPicPr>
        <p:blipFill>
          <a:blip r:embed="rId2"/>
          <a:stretch>
            <a:fillRect/>
          </a:stretch>
        </p:blipFill>
        <p:spPr>
          <a:xfrm>
            <a:off x="1048702" y="1478250"/>
            <a:ext cx="2803970" cy="2099150"/>
          </a:xfrm>
          <a:prstGeom prst="rect">
            <a:avLst/>
          </a:prstGeom>
        </p:spPr>
      </p:pic>
      <p:pic>
        <p:nvPicPr>
          <p:cNvPr id="11" name="Picture 10">
            <a:extLst>
              <a:ext uri="{FF2B5EF4-FFF2-40B4-BE49-F238E27FC236}">
                <a16:creationId xmlns:a16="http://schemas.microsoft.com/office/drawing/2014/main" id="{E0C87B1B-4E45-6794-C14D-5FE2B22A9342}"/>
              </a:ext>
            </a:extLst>
          </p:cNvPr>
          <p:cNvPicPr>
            <a:picLocks noChangeAspect="1"/>
          </p:cNvPicPr>
          <p:nvPr/>
        </p:nvPicPr>
        <p:blipFill>
          <a:blip r:embed="rId3"/>
          <a:stretch>
            <a:fillRect/>
          </a:stretch>
        </p:blipFill>
        <p:spPr>
          <a:xfrm>
            <a:off x="4767262" y="1458943"/>
            <a:ext cx="2803970" cy="2099150"/>
          </a:xfrm>
          <a:prstGeom prst="rect">
            <a:avLst/>
          </a:prstGeom>
        </p:spPr>
      </p:pic>
    </p:spTree>
    <p:extLst>
      <p:ext uri="{BB962C8B-B14F-4D97-AF65-F5344CB8AC3E}">
        <p14:creationId xmlns:p14="http://schemas.microsoft.com/office/powerpoint/2010/main" val="350298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835D072-84DE-9DB4-D4A4-BD64D9F28C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B13D0-4847-2185-58EB-C83033EDE3F1}"/>
              </a:ext>
            </a:extLst>
          </p:cNvPr>
          <p:cNvSpPr>
            <a:spLocks noGrp="1"/>
          </p:cNvSpPr>
          <p:nvPr>
            <p:ph sz="quarter" idx="10"/>
          </p:nvPr>
        </p:nvSpPr>
        <p:spPr>
          <a:xfrm>
            <a:off x="914401" y="1078139"/>
            <a:ext cx="6839711" cy="4566757"/>
          </a:xfrm>
        </p:spPr>
        <p:txBody>
          <a:bodyPr>
            <a:normAutofit/>
          </a:bodyPr>
          <a:lstStyle/>
          <a:p>
            <a:r>
              <a:rPr lang="en-US" sz="1600" dirty="0"/>
              <a:t>The deep learning model takes in the preprocessed song features and learns a refined feature representation for each song. The model captures hidden relationships that raw features may not fully express,  making similarity comparisons more meaningful.</a:t>
            </a:r>
          </a:p>
          <a:p>
            <a:r>
              <a:rPr lang="en-US" sz="1600" dirty="0"/>
              <a:t>Since raw features may not accurately reflect musical similarity, the deep learning model first transforms them into a more structured, high-level representation before comparison.</a:t>
            </a:r>
          </a:p>
          <a:p>
            <a:r>
              <a:rPr lang="en-US" sz="1600" dirty="0"/>
              <a:t>Once trained, cosine similarity is applied to these learned representations to measure song similarity and identify the best matches.</a:t>
            </a:r>
          </a:p>
          <a:p>
            <a:r>
              <a:rPr lang="en-US" sz="1600" dirty="0"/>
              <a:t>The system transforms a user’s query into a learned feature vector and finds the top 5 most similar songs for recommendations. </a:t>
            </a:r>
          </a:p>
          <a:p>
            <a:pPr marL="0" indent="0">
              <a:buNone/>
            </a:pPr>
            <a:endParaRPr lang="en-US" sz="1600" dirty="0"/>
          </a:p>
        </p:txBody>
      </p:sp>
      <p:sp>
        <p:nvSpPr>
          <p:cNvPr id="4" name="Slide Number Placeholder 3">
            <a:extLst>
              <a:ext uri="{FF2B5EF4-FFF2-40B4-BE49-F238E27FC236}">
                <a16:creationId xmlns:a16="http://schemas.microsoft.com/office/drawing/2014/main" id="{4A1F632D-2B77-B059-484F-DC7843CA665A}"/>
              </a:ext>
            </a:extLst>
          </p:cNvPr>
          <p:cNvSpPr>
            <a:spLocks noGrp="1"/>
          </p:cNvSpPr>
          <p:nvPr>
            <p:ph type="sldNum" sz="quarter" idx="4"/>
          </p:nvPr>
        </p:nvSpPr>
        <p:spPr/>
        <p:txBody>
          <a:bodyPr/>
          <a:lstStyle/>
          <a:p>
            <a:fld id="{B5CEABB6-07DC-46E8-9B57-56EC44A396E5}" type="slidenum">
              <a:rPr lang="en-US" smtClean="0"/>
              <a:pPr/>
              <a:t>25</a:t>
            </a:fld>
            <a:endParaRPr lang="en-US" dirty="0"/>
          </a:p>
        </p:txBody>
      </p:sp>
      <p:sp>
        <p:nvSpPr>
          <p:cNvPr id="5" name="TextBox 4">
            <a:extLst>
              <a:ext uri="{FF2B5EF4-FFF2-40B4-BE49-F238E27FC236}">
                <a16:creationId xmlns:a16="http://schemas.microsoft.com/office/drawing/2014/main" id="{451113C9-A986-D33A-1EA1-C9AF9317901C}"/>
              </a:ext>
            </a:extLst>
          </p:cNvPr>
          <p:cNvSpPr txBox="1"/>
          <p:nvPr/>
        </p:nvSpPr>
        <p:spPr>
          <a:xfrm>
            <a:off x="914400" y="678029"/>
            <a:ext cx="7583424" cy="400110"/>
          </a:xfrm>
          <a:prstGeom prst="rect">
            <a:avLst/>
          </a:prstGeom>
          <a:noFill/>
        </p:spPr>
        <p:txBody>
          <a:bodyPr wrap="square" rtlCol="0">
            <a:spAutoFit/>
          </a:bodyPr>
          <a:lstStyle/>
          <a:p>
            <a:r>
              <a:rPr lang="en-US" sz="2000" b="1" dirty="0">
                <a:latin typeface="+mj-lt"/>
              </a:rPr>
              <a:t>How Deep Learning and Cosine Similarity Work Together</a:t>
            </a:r>
            <a:endParaRPr lang="en-KE" sz="2000" b="1" dirty="0">
              <a:latin typeface="+mj-lt"/>
            </a:endParaRPr>
          </a:p>
        </p:txBody>
      </p:sp>
    </p:spTree>
    <p:extLst>
      <p:ext uri="{BB962C8B-B14F-4D97-AF65-F5344CB8AC3E}">
        <p14:creationId xmlns:p14="http://schemas.microsoft.com/office/powerpoint/2010/main" val="2117903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A1C1562-829F-DD00-4E8F-63A2C7033A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EBC9E-8D30-D87A-77BC-AE2958BEDF50}"/>
              </a:ext>
            </a:extLst>
          </p:cNvPr>
          <p:cNvSpPr>
            <a:spLocks noGrp="1"/>
          </p:cNvSpPr>
          <p:nvPr>
            <p:ph type="title"/>
          </p:nvPr>
        </p:nvSpPr>
        <p:spPr>
          <a:xfrm>
            <a:off x="914398" y="652272"/>
            <a:ext cx="6339841" cy="573659"/>
          </a:xfrm>
        </p:spPr>
        <p:txBody>
          <a:bodyPr>
            <a:normAutofit/>
          </a:bodyPr>
          <a:lstStyle/>
          <a:p>
            <a:r>
              <a:rPr lang="en-US" sz="2400" b="1" dirty="0"/>
              <a:t>3. Making recommendations</a:t>
            </a:r>
            <a:endParaRPr lang="en-KE" sz="2400" b="1" dirty="0"/>
          </a:p>
        </p:txBody>
      </p:sp>
      <p:sp>
        <p:nvSpPr>
          <p:cNvPr id="3" name="Content Placeholder 2">
            <a:extLst>
              <a:ext uri="{FF2B5EF4-FFF2-40B4-BE49-F238E27FC236}">
                <a16:creationId xmlns:a16="http://schemas.microsoft.com/office/drawing/2014/main" id="{4102C4C2-5E6F-151C-51D6-73DFF19DD411}"/>
              </a:ext>
            </a:extLst>
          </p:cNvPr>
          <p:cNvSpPr>
            <a:spLocks noGrp="1"/>
          </p:cNvSpPr>
          <p:nvPr>
            <p:ph sz="quarter" idx="10"/>
          </p:nvPr>
        </p:nvSpPr>
        <p:spPr>
          <a:xfrm>
            <a:off x="914398" y="1328928"/>
            <a:ext cx="8997698" cy="4876800"/>
          </a:xfrm>
        </p:spPr>
        <p:txBody>
          <a:bodyPr>
            <a:normAutofit fontScale="70000" lnSpcReduction="20000"/>
          </a:bodyPr>
          <a:lstStyle/>
          <a:p>
            <a:pPr marL="0" indent="0">
              <a:buNone/>
            </a:pPr>
            <a:r>
              <a:rPr lang="en-US" sz="2300" i="0" dirty="0">
                <a:solidFill>
                  <a:srgbClr val="1F2328"/>
                </a:solidFill>
                <a:effectLst/>
              </a:rPr>
              <a:t>The recommendation system </a:t>
            </a:r>
            <a:r>
              <a:rPr lang="en-US" sz="2300" dirty="0">
                <a:solidFill>
                  <a:srgbClr val="1F2328"/>
                </a:solidFill>
              </a:rPr>
              <a:t>makes recommendations based on either the </a:t>
            </a:r>
            <a:r>
              <a:rPr lang="en-US" sz="2300" i="0" dirty="0">
                <a:solidFill>
                  <a:srgbClr val="1F2328"/>
                </a:solidFill>
                <a:effectLst/>
              </a:rPr>
              <a:t>song title or an artist name.</a:t>
            </a:r>
          </a:p>
          <a:p>
            <a:pPr marL="457200" indent="-457200" algn="l">
              <a:buFont typeface="+mj-lt"/>
              <a:buAutoNum type="arabicPeriod"/>
            </a:pPr>
            <a:r>
              <a:rPr lang="en-US" sz="2300" b="1" i="0" dirty="0">
                <a:solidFill>
                  <a:srgbClr val="1F2328"/>
                </a:solidFill>
                <a:effectLst/>
              </a:rPr>
              <a:t>Song-Based Recommendations:</a:t>
            </a:r>
            <a:endParaRPr lang="en-US" sz="2300" b="0" i="0" dirty="0">
              <a:solidFill>
                <a:srgbClr val="1F2328"/>
              </a:solidFill>
              <a:effectLst/>
            </a:endParaRPr>
          </a:p>
          <a:p>
            <a:pPr marL="742950" lvl="1" indent="-285750" algn="l">
              <a:buFont typeface="Arial" panose="020B0604020202020204" pitchFamily="34" charset="0"/>
              <a:buChar char="•"/>
            </a:pPr>
            <a:r>
              <a:rPr lang="en-US" sz="2300" b="0" i="0" dirty="0">
                <a:solidFill>
                  <a:srgbClr val="1F2328"/>
                </a:solidFill>
                <a:effectLst/>
              </a:rPr>
              <a:t>The model predicts the feature vector of the input song.</a:t>
            </a:r>
          </a:p>
          <a:p>
            <a:pPr marL="742950" lvl="1" indent="-285750" algn="l">
              <a:buFont typeface="Arial" panose="020B0604020202020204" pitchFamily="34" charset="0"/>
              <a:buChar char="•"/>
            </a:pPr>
            <a:r>
              <a:rPr lang="en-US" sz="2300" b="0" i="0" dirty="0">
                <a:solidFill>
                  <a:srgbClr val="1F2328"/>
                </a:solidFill>
                <a:effectLst/>
              </a:rPr>
              <a:t>Cosine similarity is computed against all songs in the dataset.</a:t>
            </a:r>
          </a:p>
          <a:p>
            <a:pPr marL="742950" lvl="1" indent="-285750" algn="l">
              <a:buFont typeface="Arial" panose="020B0604020202020204" pitchFamily="34" charset="0"/>
              <a:buChar char="•"/>
            </a:pPr>
            <a:r>
              <a:rPr lang="en-US" sz="2300" b="0" i="0" dirty="0">
                <a:solidFill>
                  <a:srgbClr val="1F2328"/>
                </a:solidFill>
                <a:effectLst/>
              </a:rPr>
              <a:t>The top 5 most similar songs are returned as recommendations.</a:t>
            </a:r>
          </a:p>
          <a:p>
            <a:pPr marL="457200" indent="-457200" algn="l">
              <a:buFont typeface="+mj-lt"/>
              <a:buAutoNum type="arabicPeriod"/>
            </a:pPr>
            <a:r>
              <a:rPr lang="en-US" sz="2300" b="1" i="0" dirty="0">
                <a:solidFill>
                  <a:srgbClr val="1F2328"/>
                </a:solidFill>
                <a:effectLst/>
              </a:rPr>
              <a:t>Artist-Based Recommendations:</a:t>
            </a:r>
            <a:endParaRPr lang="en-US" sz="2300" b="0" i="0" dirty="0">
              <a:solidFill>
                <a:srgbClr val="1F2328"/>
              </a:solidFill>
              <a:effectLst/>
            </a:endParaRPr>
          </a:p>
          <a:p>
            <a:pPr marL="742950" lvl="1" indent="-285750" algn="l">
              <a:buFont typeface="Arial" panose="020B0604020202020204" pitchFamily="34" charset="0"/>
              <a:buChar char="•"/>
            </a:pPr>
            <a:r>
              <a:rPr lang="en-US" sz="2300" b="1" i="0" dirty="0">
                <a:solidFill>
                  <a:srgbClr val="1F2328"/>
                </a:solidFill>
                <a:effectLst/>
              </a:rPr>
              <a:t>Retrieve songs by the artist:</a:t>
            </a:r>
            <a:r>
              <a:rPr lang="en-US" sz="2300" b="0" i="0" dirty="0">
                <a:solidFill>
                  <a:srgbClr val="1F2328"/>
                </a:solidFill>
                <a:effectLst/>
              </a:rPr>
              <a:t> The system filters and returns songs by the input artist.</a:t>
            </a:r>
          </a:p>
          <a:p>
            <a:pPr marL="742950" lvl="1" indent="-285750" algn="l">
              <a:buFont typeface="Arial" panose="020B0604020202020204" pitchFamily="34" charset="0"/>
              <a:buChar char="•"/>
            </a:pPr>
            <a:r>
              <a:rPr lang="en-US" sz="2300" b="1" i="0" dirty="0">
                <a:solidFill>
                  <a:srgbClr val="1F2328"/>
                </a:solidFill>
                <a:effectLst/>
              </a:rPr>
              <a:t>Find similar songs from different artists:</a:t>
            </a:r>
            <a:endParaRPr lang="en-US" sz="2300" b="0" i="0" dirty="0">
              <a:solidFill>
                <a:srgbClr val="1F2328"/>
              </a:solidFill>
              <a:effectLst/>
            </a:endParaRPr>
          </a:p>
          <a:p>
            <a:pPr marL="1143000" lvl="2" indent="-228600" algn="l">
              <a:buFont typeface="Arial" panose="020B0604020202020204" pitchFamily="34" charset="0"/>
              <a:buChar char="•"/>
            </a:pPr>
            <a:r>
              <a:rPr lang="en-US" sz="2300" b="0" i="0" dirty="0">
                <a:solidFill>
                  <a:srgbClr val="1F2328"/>
                </a:solidFill>
                <a:effectLst/>
              </a:rPr>
              <a:t>The model first averages the feature vectors of all songs by the input artist to create an artist-level feature representation.</a:t>
            </a:r>
          </a:p>
          <a:p>
            <a:pPr marL="1143000" lvl="2" indent="-228600" algn="l">
              <a:buFont typeface="Arial" panose="020B0604020202020204" pitchFamily="34" charset="0"/>
              <a:buChar char="•"/>
            </a:pPr>
            <a:r>
              <a:rPr lang="en-US" sz="2300" b="0" i="0" dirty="0">
                <a:solidFill>
                  <a:srgbClr val="1F2328"/>
                </a:solidFill>
                <a:effectLst/>
              </a:rPr>
              <a:t>This artist vector is then compared against all songs in the dataset using cosine similarity.</a:t>
            </a:r>
          </a:p>
          <a:p>
            <a:pPr marL="1143000" lvl="2" indent="-228600" algn="l">
              <a:buFont typeface="Arial" panose="020B0604020202020204" pitchFamily="34" charset="0"/>
              <a:buChar char="•"/>
            </a:pPr>
            <a:r>
              <a:rPr lang="en-US" sz="2300" b="0" i="0" dirty="0">
                <a:solidFill>
                  <a:srgbClr val="1F2328"/>
                </a:solidFill>
                <a:effectLst/>
              </a:rPr>
              <a:t>The top 5 most similar songs, by different artists sharing similar musical characteristics, are returned</a:t>
            </a:r>
            <a:r>
              <a:rPr lang="en-US" sz="2900" b="0" i="0" dirty="0">
                <a:solidFill>
                  <a:srgbClr val="1F2328"/>
                </a:solidFill>
                <a:effectLst/>
              </a:rPr>
              <a:t>.</a:t>
            </a:r>
          </a:p>
          <a:p>
            <a:pPr marL="0" indent="0" algn="l">
              <a:buNone/>
            </a:pPr>
            <a:endParaRPr lang="en-US" sz="2900" dirty="0">
              <a:solidFill>
                <a:srgbClr val="1F2328"/>
              </a:solidFill>
            </a:endParaRPr>
          </a:p>
          <a:p>
            <a:pPr marL="0" indent="0">
              <a:buNone/>
            </a:pPr>
            <a:endParaRPr lang="en-US" sz="1600" dirty="0"/>
          </a:p>
        </p:txBody>
      </p:sp>
      <p:sp>
        <p:nvSpPr>
          <p:cNvPr id="4" name="Slide Number Placeholder 3">
            <a:extLst>
              <a:ext uri="{FF2B5EF4-FFF2-40B4-BE49-F238E27FC236}">
                <a16:creationId xmlns:a16="http://schemas.microsoft.com/office/drawing/2014/main" id="{F9B3150F-D148-A8C6-66FD-BCD1E710CF95}"/>
              </a:ext>
            </a:extLst>
          </p:cNvPr>
          <p:cNvSpPr>
            <a:spLocks noGrp="1"/>
          </p:cNvSpPr>
          <p:nvPr>
            <p:ph type="sldNum" sz="quarter" idx="4"/>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1087752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2E977-ABC9-F0E6-27DE-1F86F39021DC}"/>
              </a:ext>
            </a:extLst>
          </p:cNvPr>
          <p:cNvSpPr>
            <a:spLocks noGrp="1"/>
          </p:cNvSpPr>
          <p:nvPr>
            <p:ph type="title"/>
          </p:nvPr>
        </p:nvSpPr>
        <p:spPr>
          <a:xfrm>
            <a:off x="914400" y="621819"/>
            <a:ext cx="5181600" cy="568704"/>
          </a:xfrm>
        </p:spPr>
        <p:txBody>
          <a:bodyPr>
            <a:normAutofit/>
          </a:bodyPr>
          <a:lstStyle/>
          <a:p>
            <a:r>
              <a:rPr lang="en-US" sz="2400" b="1" dirty="0"/>
              <a:t>4. Streamlit ui</a:t>
            </a:r>
            <a:endParaRPr lang="en-KE" sz="2400" b="1" dirty="0"/>
          </a:p>
        </p:txBody>
      </p:sp>
      <p:sp>
        <p:nvSpPr>
          <p:cNvPr id="3" name="Content Placeholder 2">
            <a:extLst>
              <a:ext uri="{FF2B5EF4-FFF2-40B4-BE49-F238E27FC236}">
                <a16:creationId xmlns:a16="http://schemas.microsoft.com/office/drawing/2014/main" id="{A91E9443-EB91-F198-291A-E314C44A6E02}"/>
              </a:ext>
            </a:extLst>
          </p:cNvPr>
          <p:cNvSpPr>
            <a:spLocks noGrp="1"/>
          </p:cNvSpPr>
          <p:nvPr>
            <p:ph sz="quarter" idx="10"/>
          </p:nvPr>
        </p:nvSpPr>
        <p:spPr>
          <a:xfrm>
            <a:off x="914400" y="1389888"/>
            <a:ext cx="5181600" cy="3267139"/>
          </a:xfrm>
        </p:spPr>
        <p:txBody>
          <a:bodyPr/>
          <a:lstStyle/>
          <a:p>
            <a:r>
              <a:rPr lang="en-US" sz="1600" dirty="0"/>
              <a:t>In order to provide an interactive and user-friendly experience, the recommendation system was deployed using Streamlit. </a:t>
            </a:r>
          </a:p>
          <a:p>
            <a:r>
              <a:rPr lang="en-US" sz="1600" dirty="0"/>
              <a:t>The UI allows users to input a song title or artist name, and in response, the system displays the top recommended songs.</a:t>
            </a:r>
          </a:p>
          <a:p>
            <a:endParaRPr lang="en-KE" dirty="0"/>
          </a:p>
        </p:txBody>
      </p:sp>
      <p:sp>
        <p:nvSpPr>
          <p:cNvPr id="4" name="Slide Number Placeholder 3">
            <a:extLst>
              <a:ext uri="{FF2B5EF4-FFF2-40B4-BE49-F238E27FC236}">
                <a16:creationId xmlns:a16="http://schemas.microsoft.com/office/drawing/2014/main" id="{630E2E66-F1D4-0D8E-547B-EB1E1F7CF1CA}"/>
              </a:ext>
            </a:extLst>
          </p:cNvPr>
          <p:cNvSpPr>
            <a:spLocks noGrp="1"/>
          </p:cNvSpPr>
          <p:nvPr>
            <p:ph type="sldNum" sz="quarter" idx="4"/>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2465384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37D56390-EC81-4DA2-975D-AE40D5D8E0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18D348-51E8-52FD-7A95-40A4CEF53D4A}"/>
              </a:ext>
            </a:extLst>
          </p:cNvPr>
          <p:cNvSpPr>
            <a:spLocks noGrp="1"/>
          </p:cNvSpPr>
          <p:nvPr>
            <p:ph type="sldNum" sz="quarter" idx="4"/>
          </p:nvPr>
        </p:nvSpPr>
        <p:spPr/>
        <p:txBody>
          <a:bodyPr/>
          <a:lstStyle/>
          <a:p>
            <a:fld id="{B5CEABB6-07DC-46E8-9B57-56EC44A396E5}" type="slidenum">
              <a:rPr lang="en-US" smtClean="0"/>
              <a:pPr/>
              <a:t>28</a:t>
            </a:fld>
            <a:endParaRPr lang="en-US" dirty="0"/>
          </a:p>
        </p:txBody>
      </p:sp>
      <p:sp>
        <p:nvSpPr>
          <p:cNvPr id="6" name="TextBox 5">
            <a:extLst>
              <a:ext uri="{FF2B5EF4-FFF2-40B4-BE49-F238E27FC236}">
                <a16:creationId xmlns:a16="http://schemas.microsoft.com/office/drawing/2014/main" id="{74B3A1CD-B198-11E7-C39C-5059A1AE327C}"/>
              </a:ext>
            </a:extLst>
          </p:cNvPr>
          <p:cNvSpPr txBox="1"/>
          <p:nvPr/>
        </p:nvSpPr>
        <p:spPr>
          <a:xfrm>
            <a:off x="1036320" y="819199"/>
            <a:ext cx="2389632" cy="369332"/>
          </a:xfrm>
          <a:prstGeom prst="rect">
            <a:avLst/>
          </a:prstGeom>
          <a:noFill/>
        </p:spPr>
        <p:txBody>
          <a:bodyPr wrap="square" rtlCol="0">
            <a:spAutoFit/>
          </a:bodyPr>
          <a:lstStyle/>
          <a:p>
            <a:r>
              <a:rPr lang="en-US" b="1" dirty="0">
                <a:latin typeface="+mj-lt"/>
              </a:rPr>
              <a:t>Features of the UI</a:t>
            </a:r>
            <a:endParaRPr lang="en-KE" b="1" dirty="0">
              <a:latin typeface="+mj-lt"/>
            </a:endParaRPr>
          </a:p>
        </p:txBody>
      </p:sp>
      <p:sp>
        <p:nvSpPr>
          <p:cNvPr id="8" name="TextBox 7">
            <a:extLst>
              <a:ext uri="{FF2B5EF4-FFF2-40B4-BE49-F238E27FC236}">
                <a16:creationId xmlns:a16="http://schemas.microsoft.com/office/drawing/2014/main" id="{E87A8A7A-001B-F599-5639-932E7A05263B}"/>
              </a:ext>
            </a:extLst>
          </p:cNvPr>
          <p:cNvSpPr txBox="1"/>
          <p:nvPr/>
        </p:nvSpPr>
        <p:spPr>
          <a:xfrm>
            <a:off x="1048512" y="1395984"/>
            <a:ext cx="8546592" cy="357020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User Input Section:</a:t>
            </a:r>
            <a:r>
              <a:rPr lang="en-US" sz="1600" dirty="0"/>
              <a:t> Users can enter a song name or artist, which serves as the query for generating recommendations.</a:t>
            </a:r>
          </a:p>
          <a:p>
            <a:pPr marL="285750" indent="-285750">
              <a:buFont typeface="Arial" panose="020B0604020202020204" pitchFamily="34" charset="0"/>
              <a:buChar char="•"/>
            </a:pPr>
            <a:r>
              <a:rPr lang="en-US" sz="1600" b="1" dirty="0"/>
              <a:t>Artist Query Option:</a:t>
            </a:r>
            <a:r>
              <a:rPr lang="en-US" sz="1600" dirty="0"/>
              <a:t> If the query is an artist name, the UI provides a toggle option that allows users to choose between:</a:t>
            </a:r>
          </a:p>
          <a:p>
            <a:pPr marL="800100" lvl="1" indent="-342900">
              <a:buFont typeface="+mj-lt"/>
              <a:buAutoNum type="arabicPeriod"/>
            </a:pPr>
            <a:r>
              <a:rPr lang="en-US" sz="1600" dirty="0"/>
              <a:t>Songs by the same artist - to explore more music from the artist.</a:t>
            </a:r>
          </a:p>
          <a:p>
            <a:pPr marL="800100" lvl="1" indent="-342900">
              <a:buFont typeface="+mj-lt"/>
              <a:buAutoNum type="arabicPeriod"/>
            </a:pPr>
            <a:r>
              <a:rPr lang="en-US" sz="1600" dirty="0"/>
              <a:t>Songs similar to the artist’s music - to discover new artists with a similar style.</a:t>
            </a:r>
          </a:p>
          <a:p>
            <a:pPr marL="285750" indent="-285750">
              <a:buFont typeface="Arial" panose="020B0604020202020204" pitchFamily="34" charset="0"/>
              <a:buChar char="•"/>
            </a:pPr>
            <a:r>
              <a:rPr lang="en-US" sz="1600" dirty="0"/>
              <a:t>However, if the query is a song name, the toggle option does not appear and similar songs to the query are recommended.</a:t>
            </a:r>
          </a:p>
          <a:p>
            <a:pPr marL="285750" indent="-285750">
              <a:buFont typeface="Arial" panose="020B0604020202020204" pitchFamily="34" charset="0"/>
              <a:buChar char="•"/>
            </a:pPr>
            <a:r>
              <a:rPr lang="en-US" sz="1600" b="1" dirty="0"/>
              <a:t>Recommendation Display:</a:t>
            </a:r>
            <a:r>
              <a:rPr lang="en-US" sz="1600" dirty="0"/>
              <a:t> The top 5 most similar songs to the query are displayed and each recommended song includes a clickable YouTube link, allowing users to listen to the song.</a:t>
            </a:r>
          </a:p>
          <a:p>
            <a:pPr marL="285750" indent="-285750">
              <a:buFont typeface="Arial" panose="020B0604020202020204" pitchFamily="34" charset="0"/>
              <a:buChar char="•"/>
            </a:pPr>
            <a:endParaRPr lang="en-KE" sz="1600" dirty="0"/>
          </a:p>
          <a:p>
            <a:pPr marL="285750" indent="-285750">
              <a:buFont typeface="Arial" panose="020B0604020202020204" pitchFamily="34" charset="0"/>
              <a:buChar char="•"/>
            </a:pPr>
            <a:endParaRPr lang="en-US" sz="1600" dirty="0"/>
          </a:p>
          <a:p>
            <a:endParaRPr lang="en-KE" dirty="0"/>
          </a:p>
        </p:txBody>
      </p:sp>
    </p:spTree>
    <p:extLst>
      <p:ext uri="{BB962C8B-B14F-4D97-AF65-F5344CB8AC3E}">
        <p14:creationId xmlns:p14="http://schemas.microsoft.com/office/powerpoint/2010/main" val="2909958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212E8D93-CFE5-19D2-A86E-30986701DCE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B8B8FD-D424-F901-67B5-90AF79985215}"/>
              </a:ext>
            </a:extLst>
          </p:cNvPr>
          <p:cNvSpPr>
            <a:spLocks noGrp="1"/>
          </p:cNvSpPr>
          <p:nvPr>
            <p:ph type="sldNum" sz="quarter" idx="4"/>
          </p:nvPr>
        </p:nvSpPr>
        <p:spPr/>
        <p:txBody>
          <a:bodyPr/>
          <a:lstStyle/>
          <a:p>
            <a:fld id="{B5CEABB6-07DC-46E8-9B57-56EC44A396E5}" type="slidenum">
              <a:rPr lang="en-US" smtClean="0"/>
              <a:pPr/>
              <a:t>29</a:t>
            </a:fld>
            <a:endParaRPr lang="en-US" dirty="0"/>
          </a:p>
        </p:txBody>
      </p:sp>
      <p:sp>
        <p:nvSpPr>
          <p:cNvPr id="6" name="TextBox 5">
            <a:extLst>
              <a:ext uri="{FF2B5EF4-FFF2-40B4-BE49-F238E27FC236}">
                <a16:creationId xmlns:a16="http://schemas.microsoft.com/office/drawing/2014/main" id="{3EE29D3E-5742-5F5F-05CD-DFC25195CDEE}"/>
              </a:ext>
            </a:extLst>
          </p:cNvPr>
          <p:cNvSpPr txBox="1"/>
          <p:nvPr/>
        </p:nvSpPr>
        <p:spPr>
          <a:xfrm>
            <a:off x="1036320" y="819199"/>
            <a:ext cx="2389632" cy="369332"/>
          </a:xfrm>
          <a:prstGeom prst="rect">
            <a:avLst/>
          </a:prstGeom>
          <a:noFill/>
        </p:spPr>
        <p:txBody>
          <a:bodyPr wrap="square" rtlCol="0">
            <a:spAutoFit/>
          </a:bodyPr>
          <a:lstStyle/>
          <a:p>
            <a:r>
              <a:rPr lang="en-US" b="1" dirty="0">
                <a:latin typeface="+mj-lt"/>
              </a:rPr>
              <a:t>How the app works</a:t>
            </a:r>
            <a:endParaRPr lang="en-KE" b="1" dirty="0">
              <a:latin typeface="+mj-lt"/>
            </a:endParaRPr>
          </a:p>
        </p:txBody>
      </p:sp>
      <p:pic>
        <p:nvPicPr>
          <p:cNvPr id="3" name="video2">
            <a:hlinkClick r:id="" action="ppaction://media"/>
            <a:extLst>
              <a:ext uri="{FF2B5EF4-FFF2-40B4-BE49-F238E27FC236}">
                <a16:creationId xmlns:a16="http://schemas.microsoft.com/office/drawing/2014/main" id="{A4AF6829-885C-411F-C070-0459BDC845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6320" y="1395166"/>
            <a:ext cx="8851392" cy="4644453"/>
          </a:xfrm>
          <a:prstGeom prst="rect">
            <a:avLst/>
          </a:prstGeom>
        </p:spPr>
      </p:pic>
    </p:spTree>
    <p:extLst>
      <p:ext uri="{BB962C8B-B14F-4D97-AF65-F5344CB8AC3E}">
        <p14:creationId xmlns:p14="http://schemas.microsoft.com/office/powerpoint/2010/main" val="1028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a:extLst>
            <a:ext uri="{FF2B5EF4-FFF2-40B4-BE49-F238E27FC236}">
              <a16:creationId xmlns:a16="http://schemas.microsoft.com/office/drawing/2014/main" id="{0086A362-ACD1-3A9A-09F3-21B1F77DD1E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0B65521-EC4B-19CC-3D33-D263871C726A}"/>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C0DDB5E6-FA14-EB61-E664-FAD78BE24AA3}"/>
              </a:ext>
            </a:extLst>
          </p:cNvPr>
          <p:cNvSpPr txBox="1"/>
          <p:nvPr/>
        </p:nvSpPr>
        <p:spPr>
          <a:xfrm>
            <a:off x="366522" y="1434656"/>
            <a:ext cx="5814822" cy="707886"/>
          </a:xfrm>
          <a:prstGeom prst="rect">
            <a:avLst/>
          </a:prstGeom>
          <a:noFill/>
        </p:spPr>
        <p:txBody>
          <a:bodyPr wrap="square" rtlCol="0">
            <a:spAutoFit/>
          </a:bodyPr>
          <a:lstStyle/>
          <a:p>
            <a:r>
              <a:rPr lang="en-US" sz="4000" b="1" dirty="0"/>
              <a:t>Project Overview</a:t>
            </a:r>
          </a:p>
        </p:txBody>
      </p:sp>
    </p:spTree>
    <p:extLst>
      <p:ext uri="{BB962C8B-B14F-4D97-AF65-F5344CB8AC3E}">
        <p14:creationId xmlns:p14="http://schemas.microsoft.com/office/powerpoint/2010/main" val="207763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a:extLst>
            <a:ext uri="{FF2B5EF4-FFF2-40B4-BE49-F238E27FC236}">
              <a16:creationId xmlns:a16="http://schemas.microsoft.com/office/drawing/2014/main" id="{0EB065A2-FB5F-4705-1F0B-EDDF2B62B43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B999232-C974-E7A7-5720-5A3507F1AD5E}"/>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8A0F1798-7AB0-79B9-1395-6B2CDABBAFE4}"/>
              </a:ext>
            </a:extLst>
          </p:cNvPr>
          <p:cNvSpPr txBox="1"/>
          <p:nvPr/>
        </p:nvSpPr>
        <p:spPr>
          <a:xfrm>
            <a:off x="171450" y="1385888"/>
            <a:ext cx="6144006" cy="707886"/>
          </a:xfrm>
          <a:prstGeom prst="rect">
            <a:avLst/>
          </a:prstGeom>
          <a:noFill/>
        </p:spPr>
        <p:txBody>
          <a:bodyPr wrap="square" rtlCol="0">
            <a:spAutoFit/>
          </a:bodyPr>
          <a:lstStyle/>
          <a:p>
            <a:r>
              <a:rPr lang="en-US" sz="4000" b="1" dirty="0"/>
              <a:t>Conclusion</a:t>
            </a:r>
            <a:endParaRPr lang="en-KE" sz="4000" b="1" dirty="0"/>
          </a:p>
        </p:txBody>
      </p:sp>
    </p:spTree>
    <p:extLst>
      <p:ext uri="{BB962C8B-B14F-4D97-AF65-F5344CB8AC3E}">
        <p14:creationId xmlns:p14="http://schemas.microsoft.com/office/powerpoint/2010/main" val="760867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01A115E-D7B6-D2FD-F2B3-4EC11C912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001B0-AB05-5F14-01FC-2FC6BE825B8D}"/>
              </a:ext>
            </a:extLst>
          </p:cNvPr>
          <p:cNvSpPr>
            <a:spLocks noGrp="1"/>
          </p:cNvSpPr>
          <p:nvPr>
            <p:ph type="title"/>
          </p:nvPr>
        </p:nvSpPr>
        <p:spPr>
          <a:xfrm>
            <a:off x="914400" y="875613"/>
            <a:ext cx="5181600" cy="568704"/>
          </a:xfrm>
        </p:spPr>
        <p:txBody>
          <a:bodyPr/>
          <a:lstStyle/>
          <a:p>
            <a:r>
              <a:rPr lang="en-US" b="1" dirty="0"/>
              <a:t>Future improvements</a:t>
            </a:r>
            <a:endParaRPr lang="en-KE" b="1" dirty="0"/>
          </a:p>
        </p:txBody>
      </p:sp>
      <p:sp>
        <p:nvSpPr>
          <p:cNvPr id="3" name="Content Placeholder 2">
            <a:extLst>
              <a:ext uri="{FF2B5EF4-FFF2-40B4-BE49-F238E27FC236}">
                <a16:creationId xmlns:a16="http://schemas.microsoft.com/office/drawing/2014/main" id="{AB08A828-A150-1E3C-CC5E-912B10EF05F0}"/>
              </a:ext>
            </a:extLst>
          </p:cNvPr>
          <p:cNvSpPr>
            <a:spLocks noGrp="1"/>
          </p:cNvSpPr>
          <p:nvPr>
            <p:ph sz="quarter" idx="10"/>
          </p:nvPr>
        </p:nvSpPr>
        <p:spPr>
          <a:xfrm>
            <a:off x="914400" y="1751276"/>
            <a:ext cx="5559552" cy="4449763"/>
          </a:xfrm>
        </p:spPr>
        <p:txBody>
          <a:bodyPr/>
          <a:lstStyle/>
          <a:p>
            <a:pPr marL="342900" indent="-342900" algn="l">
              <a:buFont typeface="Arial" panose="020B0604020202020204" pitchFamily="34" charset="0"/>
              <a:buChar char="•"/>
            </a:pPr>
            <a:r>
              <a:rPr lang="en-US" sz="1600" b="0" i="0" dirty="0">
                <a:effectLst/>
              </a:rPr>
              <a:t>Expanding the dataset to include a larger collection of songs.</a:t>
            </a:r>
          </a:p>
          <a:p>
            <a:pPr marL="342900" indent="-342900" algn="l">
              <a:buFont typeface="Arial" panose="020B0604020202020204" pitchFamily="34" charset="0"/>
              <a:buChar char="•"/>
            </a:pPr>
            <a:r>
              <a:rPr lang="en-US" sz="1600"/>
              <a:t>Incorporating </a:t>
            </a:r>
            <a:r>
              <a:rPr lang="en-US" sz="1600" b="0" i="0" dirty="0">
                <a:effectLst/>
              </a:rPr>
              <a:t>user feedback , </a:t>
            </a:r>
            <a:r>
              <a:rPr lang="en-US" sz="1600" dirty="0"/>
              <a:t>user preferences and past listening history to further personalize recommendations.</a:t>
            </a:r>
            <a:endParaRPr lang="en-US" sz="1600" b="0" i="0" dirty="0">
              <a:effectLst/>
            </a:endParaRPr>
          </a:p>
          <a:p>
            <a:pPr marL="342900" indent="-342900" algn="l">
              <a:buFont typeface="Arial" panose="020B0604020202020204" pitchFamily="34" charset="0"/>
              <a:buChar char="•"/>
            </a:pPr>
            <a:r>
              <a:rPr lang="en-US" sz="1600" b="0" i="0" dirty="0">
                <a:effectLst/>
              </a:rPr>
              <a:t>Combine collaborative filtering with the existing content-based filtering to create a hybrid approach for better recommendations.</a:t>
            </a:r>
          </a:p>
        </p:txBody>
      </p:sp>
      <p:sp>
        <p:nvSpPr>
          <p:cNvPr id="4" name="Slide Number Placeholder 3">
            <a:extLst>
              <a:ext uri="{FF2B5EF4-FFF2-40B4-BE49-F238E27FC236}">
                <a16:creationId xmlns:a16="http://schemas.microsoft.com/office/drawing/2014/main" id="{3E253B3B-AF60-2DB3-45DE-3CAA6C031F81}"/>
              </a:ext>
            </a:extLst>
          </p:cNvPr>
          <p:cNvSpPr>
            <a:spLocks noGrp="1"/>
          </p:cNvSpPr>
          <p:nvPr>
            <p:ph type="sldNum" sz="quarter" idx="4"/>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50324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pic>
        <p:nvPicPr>
          <p:cNvPr id="4" name="Picture 3">
            <a:extLst>
              <a:ext uri="{FF2B5EF4-FFF2-40B4-BE49-F238E27FC236}">
                <a16:creationId xmlns:a16="http://schemas.microsoft.com/office/drawing/2014/main" id="{F999FFF6-24D2-999C-94F5-AC061032A97A}"/>
              </a:ext>
            </a:extLst>
          </p:cNvPr>
          <p:cNvPicPr>
            <a:picLocks noChangeAspect="1"/>
          </p:cNvPicPr>
          <p:nvPr/>
        </p:nvPicPr>
        <p:blipFill>
          <a:blip r:embed="rId5"/>
          <a:stretch>
            <a:fillRect/>
          </a:stretch>
        </p:blipFill>
        <p:spPr>
          <a:xfrm>
            <a:off x="-1" y="0"/>
            <a:ext cx="12192001"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1755648" y="1514758"/>
            <a:ext cx="4645151" cy="1621634"/>
          </a:xfrm>
        </p:spPr>
        <p:txBody>
          <a:bodyPr>
            <a:normAutofit/>
          </a:bodyPr>
          <a:lstStyle/>
          <a:p>
            <a:r>
              <a:rPr lang="en-US" sz="4400" b="1" dirty="0"/>
              <a:t>Thank you</a:t>
            </a:r>
          </a:p>
        </p:txBody>
      </p:sp>
    </p:spTree>
    <p:extLst>
      <p:ext uri="{BB962C8B-B14F-4D97-AF65-F5344CB8AC3E}">
        <p14:creationId xmlns:p14="http://schemas.microsoft.com/office/powerpoint/2010/main" val="76993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471487" y="737108"/>
            <a:ext cx="10729914" cy="592138"/>
          </a:xfrm>
        </p:spPr>
        <p:txBody>
          <a:bodyPr/>
          <a:lstStyle/>
          <a:p>
            <a:r>
              <a:rPr lang="en-US" sz="3200" b="1" dirty="0"/>
              <a:t>Why a music recommendation system?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471487" y="1595914"/>
            <a:ext cx="7691629" cy="4155757"/>
          </a:xfrm>
        </p:spPr>
        <p:txBody>
          <a:bodyPr>
            <a:normAutofit/>
          </a:bodyPr>
          <a:lstStyle/>
          <a:p>
            <a:pPr marL="0" marR="0" lvl="0" indent="0" defTabSz="914400" rtl="0" eaLnBrk="0" fontAlgn="base" latinLnBrk="0" hangingPunct="0">
              <a:lnSpc>
                <a:spcPct val="100000"/>
              </a:lnSpc>
              <a:spcBef>
                <a:spcPct val="0"/>
              </a:spcBef>
              <a:spcAft>
                <a:spcPct val="0"/>
              </a:spcAft>
              <a:buClrTx/>
              <a:buSzTx/>
              <a:buNone/>
              <a:tabLst/>
            </a:pPr>
            <a:r>
              <a:rPr lang="en-US" altLang="en-KE" sz="1600" dirty="0"/>
              <a:t>With millions of songs</a:t>
            </a:r>
            <a:r>
              <a:rPr kumimoji="0" lang="en-KE" altLang="en-KE" sz="1600" b="0" i="0" u="none" strike="noStrike" cap="none" normalizeH="0" baseline="0" dirty="0">
                <a:ln>
                  <a:noFill/>
                </a:ln>
                <a:solidFill>
                  <a:schemeClr val="tx1"/>
                </a:solidFill>
                <a:effectLst/>
              </a:rPr>
              <a:t> available,</a:t>
            </a:r>
            <a:r>
              <a:rPr kumimoji="0" lang="en-US" altLang="en-KE" sz="1600" b="0" i="0" u="none" strike="noStrike" cap="none" normalizeH="0" baseline="0" dirty="0">
                <a:ln>
                  <a:noFill/>
                </a:ln>
                <a:solidFill>
                  <a:schemeClr val="tx1"/>
                </a:solidFill>
                <a:effectLst/>
              </a:rPr>
              <a:t> finding new music</a:t>
            </a:r>
            <a:r>
              <a:rPr kumimoji="0" lang="en-KE" altLang="en-KE" sz="1600" b="0" i="0" u="none" strike="noStrike" cap="none" normalizeH="0" baseline="0" dirty="0">
                <a:ln>
                  <a:noFill/>
                </a:ln>
                <a:solidFill>
                  <a:schemeClr val="tx1"/>
                </a:solidFill>
                <a:effectLst/>
              </a:rPr>
              <a:t> that matches </a:t>
            </a:r>
            <a:r>
              <a:rPr kumimoji="0" lang="en-US" altLang="en-KE" sz="1600" b="0" i="0" u="none" strike="noStrike" cap="none" normalizeH="0" baseline="0" dirty="0">
                <a:ln>
                  <a:noFill/>
                </a:ln>
                <a:solidFill>
                  <a:schemeClr val="tx1"/>
                </a:solidFill>
                <a:effectLst/>
              </a:rPr>
              <a:t>your</a:t>
            </a:r>
            <a:r>
              <a:rPr kumimoji="0" lang="en-KE" altLang="en-KE" sz="1600" b="0" i="0" u="none" strike="noStrike" cap="none" normalizeH="0" baseline="0" dirty="0">
                <a:ln>
                  <a:noFill/>
                </a:ln>
                <a:solidFill>
                  <a:schemeClr val="tx1"/>
                </a:solidFill>
                <a:effectLst/>
              </a:rPr>
              <a:t> taste can be </a:t>
            </a:r>
            <a:r>
              <a:rPr lang="en-US" altLang="en-KE" sz="1600" dirty="0"/>
              <a:t>overwhelming</a:t>
            </a:r>
            <a:r>
              <a:rPr kumimoji="0" lang="en-US" altLang="en-KE" sz="1600" b="0" i="0" u="none" strike="noStrike" cap="none" normalizeH="0" baseline="0" dirty="0">
                <a:ln>
                  <a:noFill/>
                </a:ln>
                <a:solidFill>
                  <a:schemeClr val="tx1"/>
                </a:solidFill>
                <a:effectLst/>
              </a:rPr>
              <a:t>. </a:t>
            </a:r>
            <a:r>
              <a:rPr lang="en-US" sz="1600" dirty="0"/>
              <a:t>But wouldn’t it be amazing if a system just got your taste? That’s where my music recommendation system comes in! </a:t>
            </a:r>
          </a:p>
          <a:p>
            <a:pPr marL="0" marR="0" lvl="0" indent="0" defTabSz="914400" rtl="0" eaLnBrk="0" fontAlgn="base" latinLnBrk="0" hangingPunct="0">
              <a:lnSpc>
                <a:spcPct val="100000"/>
              </a:lnSpc>
              <a:spcBef>
                <a:spcPct val="0"/>
              </a:spcBef>
              <a:spcAft>
                <a:spcPct val="0"/>
              </a:spcAft>
              <a:buClrTx/>
              <a:buSzTx/>
              <a:buNone/>
              <a:tabLst/>
            </a:pPr>
            <a:endParaRPr lang="en-US" sz="1600" dirty="0"/>
          </a:p>
          <a:p>
            <a:pPr marL="0" marR="0" lvl="0" indent="0" defTabSz="914400" rtl="0" eaLnBrk="0" fontAlgn="base" latinLnBrk="0" hangingPunct="0">
              <a:lnSpc>
                <a:spcPct val="100000"/>
              </a:lnSpc>
              <a:spcBef>
                <a:spcPct val="0"/>
              </a:spcBef>
              <a:spcAft>
                <a:spcPct val="0"/>
              </a:spcAft>
              <a:buClrTx/>
              <a:buSzTx/>
              <a:buNone/>
              <a:tabLst/>
            </a:pPr>
            <a:r>
              <a:rPr lang="en-US" sz="1600" dirty="0"/>
              <a:t>Instead of getting matches based solely on genre or artist name, m</a:t>
            </a:r>
            <a:r>
              <a:rPr kumimoji="0" lang="en-KE" altLang="en-KE" sz="1600" b="0" i="0" u="none" strike="noStrike" cap="none" normalizeH="0" baseline="0" dirty="0">
                <a:ln>
                  <a:noFill/>
                </a:ln>
                <a:solidFill>
                  <a:schemeClr val="tx1"/>
                </a:solidFill>
                <a:effectLst/>
              </a:rPr>
              <a:t>y system</a:t>
            </a:r>
            <a:r>
              <a:rPr kumimoji="0" lang="en-US" altLang="en-KE" sz="1600" b="0" i="0" u="none" strike="noStrike" cap="none" normalizeH="0" baseline="0" dirty="0">
                <a:ln>
                  <a:noFill/>
                </a:ln>
                <a:solidFill>
                  <a:schemeClr val="tx1"/>
                </a:solidFill>
                <a:effectLst/>
              </a:rPr>
              <a:t> uses t</a:t>
            </a:r>
            <a:r>
              <a:rPr kumimoji="0" lang="en-KE" altLang="en-KE" sz="1600" i="0" u="none" strike="noStrike" cap="none" normalizeH="0" baseline="0" dirty="0">
                <a:ln>
                  <a:noFill/>
                </a:ln>
                <a:solidFill>
                  <a:schemeClr val="tx1"/>
                </a:solidFill>
                <a:effectLst/>
              </a:rPr>
              <a:t>ext-based song features</a:t>
            </a:r>
            <a:r>
              <a:rPr kumimoji="0" lang="en-KE" altLang="en-KE" sz="1600" b="0" i="0" u="none" strike="noStrike" cap="none" normalizeH="0" baseline="0" dirty="0">
                <a:ln>
                  <a:noFill/>
                </a:ln>
                <a:solidFill>
                  <a:schemeClr val="tx1"/>
                </a:solidFill>
                <a:effectLst/>
              </a:rPr>
              <a:t> </a:t>
            </a:r>
            <a:r>
              <a:rPr lang="en-US" altLang="en-KE" sz="1600" dirty="0"/>
              <a:t>such as the song </a:t>
            </a:r>
            <a:r>
              <a:rPr kumimoji="0" lang="en-KE" altLang="en-KE" sz="1600" b="0" i="0" u="none" strike="noStrike" cap="none" normalizeH="0" baseline="0" dirty="0">
                <a:ln>
                  <a:noFill/>
                </a:ln>
                <a:solidFill>
                  <a:schemeClr val="tx1"/>
                </a:solidFill>
                <a:effectLst/>
              </a:rPr>
              <a:t>title</a:t>
            </a:r>
            <a:r>
              <a:rPr kumimoji="0" lang="en-US" altLang="en-KE" sz="1600" b="0" i="0" u="none" strike="noStrike" cap="none" normalizeH="0" baseline="0" dirty="0">
                <a:ln>
                  <a:noFill/>
                </a:ln>
                <a:solidFill>
                  <a:schemeClr val="tx1"/>
                </a:solidFill>
                <a:effectLst/>
              </a:rPr>
              <a:t>, as well as</a:t>
            </a:r>
            <a:r>
              <a:rPr lang="en-US" altLang="en-KE" sz="1600" dirty="0"/>
              <a:t> </a:t>
            </a:r>
            <a:r>
              <a:rPr kumimoji="0" lang="en-KE" altLang="en-KE" sz="1600" i="0" u="none" strike="noStrike" cap="none" normalizeH="0" baseline="0" dirty="0">
                <a:ln>
                  <a:noFill/>
                </a:ln>
                <a:solidFill>
                  <a:schemeClr val="tx1"/>
                </a:solidFill>
                <a:effectLst/>
              </a:rPr>
              <a:t>numeric features </a:t>
            </a:r>
            <a:r>
              <a:rPr kumimoji="0" lang="en-US" altLang="en-KE" sz="1600" i="0" u="none" strike="noStrike" cap="none" normalizeH="0" baseline="0" dirty="0">
                <a:ln>
                  <a:noFill/>
                </a:ln>
                <a:solidFill>
                  <a:schemeClr val="tx1"/>
                </a:solidFill>
                <a:effectLst/>
              </a:rPr>
              <a:t>such as </a:t>
            </a:r>
            <a:r>
              <a:rPr kumimoji="0" lang="en-KE" altLang="en-KE" sz="1600" i="0" u="none" strike="noStrike" cap="none" normalizeH="0" baseline="0" dirty="0">
                <a:ln>
                  <a:noFill/>
                </a:ln>
                <a:solidFill>
                  <a:schemeClr val="tx1"/>
                </a:solidFill>
                <a:effectLst/>
              </a:rPr>
              <a:t>tempo, energy, danceability</a:t>
            </a:r>
            <a:r>
              <a:rPr kumimoji="0" lang="en-US" altLang="en-KE" sz="1600" i="0" u="none" strike="noStrike" cap="none" normalizeH="0" baseline="0" dirty="0">
                <a:ln>
                  <a:noFill/>
                </a:ln>
                <a:solidFill>
                  <a:schemeClr val="tx1"/>
                </a:solidFill>
                <a:effectLst/>
              </a:rPr>
              <a:t>, melodic structure</a:t>
            </a:r>
            <a:r>
              <a:rPr lang="en-US" altLang="en-KE" sz="1600" dirty="0"/>
              <a:t>, plays and listeners</a:t>
            </a:r>
            <a:r>
              <a:rPr kumimoji="0" lang="en-US" altLang="en-KE" sz="1600" i="0" u="none" strike="noStrike" cap="none" normalizeH="0" baseline="0" dirty="0">
                <a:ln>
                  <a:noFill/>
                </a:ln>
                <a:solidFill>
                  <a:schemeClr val="tx1"/>
                </a:solidFill>
                <a:effectLst/>
              </a:rPr>
              <a:t> to provide recommendations that match your vibe perfectly.</a:t>
            </a: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A8F95A0E-39CC-D7D9-EE85-33CE365D6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81C23-6698-1E33-9457-8C50B7074D78}"/>
              </a:ext>
            </a:extLst>
          </p:cNvPr>
          <p:cNvSpPr>
            <a:spLocks noGrp="1"/>
          </p:cNvSpPr>
          <p:nvPr>
            <p:ph type="title"/>
          </p:nvPr>
        </p:nvSpPr>
        <p:spPr>
          <a:xfrm>
            <a:off x="471487" y="655498"/>
            <a:ext cx="10729914" cy="592138"/>
          </a:xfrm>
        </p:spPr>
        <p:txBody>
          <a:bodyPr/>
          <a:lstStyle/>
          <a:p>
            <a:r>
              <a:rPr lang="en-US" b="1" dirty="0"/>
              <a:t>How the</a:t>
            </a:r>
            <a:r>
              <a:rPr lang="en-US" sz="3200" b="1" dirty="0"/>
              <a:t> recommendation system</a:t>
            </a:r>
            <a:r>
              <a:rPr lang="en-US" b="1" dirty="0"/>
              <a:t> works</a:t>
            </a:r>
            <a:endParaRPr lang="en-US" sz="3200" b="1" dirty="0"/>
          </a:p>
        </p:txBody>
      </p:sp>
      <p:sp>
        <p:nvSpPr>
          <p:cNvPr id="4" name="Slide Number Placeholder 3">
            <a:extLst>
              <a:ext uri="{FF2B5EF4-FFF2-40B4-BE49-F238E27FC236}">
                <a16:creationId xmlns:a16="http://schemas.microsoft.com/office/drawing/2014/main" id="{DFC1F665-EFCE-06ED-A188-5C5BD2BD03C7}"/>
              </a:ext>
            </a:extLst>
          </p:cNvPr>
          <p:cNvSpPr>
            <a:spLocks noGrp="1"/>
          </p:cNvSpPr>
          <p:nvPr>
            <p:ph type="sldNum" sz="quarter" idx="4"/>
          </p:nvPr>
        </p:nvSpPr>
        <p:spPr/>
        <p:txBody>
          <a:bodyPr/>
          <a:lstStyle/>
          <a:p>
            <a:fld id="{B5CEABB6-07DC-46E8-9B57-56EC44A396E5}" type="slidenum">
              <a:rPr lang="en-US" smtClean="0"/>
              <a:pPr/>
              <a:t>5</a:t>
            </a:fld>
            <a:endParaRPr lang="en-US" dirty="0"/>
          </a:p>
        </p:txBody>
      </p:sp>
      <p:sp>
        <p:nvSpPr>
          <p:cNvPr id="7" name="Callout: Right Arrow 6">
            <a:extLst>
              <a:ext uri="{FF2B5EF4-FFF2-40B4-BE49-F238E27FC236}">
                <a16:creationId xmlns:a16="http://schemas.microsoft.com/office/drawing/2014/main" id="{29318C99-3B2C-9844-5023-925F8E7A60A1}"/>
              </a:ext>
            </a:extLst>
          </p:cNvPr>
          <p:cNvSpPr/>
          <p:nvPr/>
        </p:nvSpPr>
        <p:spPr>
          <a:xfrm>
            <a:off x="597408" y="1438518"/>
            <a:ext cx="3027617" cy="1068844"/>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enters song title or artist name</a:t>
            </a:r>
            <a:endParaRPr lang="en-KE" sz="1600" dirty="0">
              <a:solidFill>
                <a:schemeClr val="tx1"/>
              </a:solidFill>
            </a:endParaRPr>
          </a:p>
        </p:txBody>
      </p:sp>
      <p:sp>
        <p:nvSpPr>
          <p:cNvPr id="8" name="Callout: Right Arrow 7">
            <a:extLst>
              <a:ext uri="{FF2B5EF4-FFF2-40B4-BE49-F238E27FC236}">
                <a16:creationId xmlns:a16="http://schemas.microsoft.com/office/drawing/2014/main" id="{C4A4EE5C-F839-6C33-BF29-7C96EA190287}"/>
              </a:ext>
            </a:extLst>
          </p:cNvPr>
          <p:cNvSpPr/>
          <p:nvPr/>
        </p:nvSpPr>
        <p:spPr>
          <a:xfrm>
            <a:off x="3625025" y="1438518"/>
            <a:ext cx="3027617" cy="1071719"/>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Fastext embeddings are used to convert text into numeric representations</a:t>
            </a:r>
            <a:endParaRPr lang="en-KE" sz="1600" dirty="0">
              <a:solidFill>
                <a:schemeClr val="tx1"/>
              </a:solidFill>
            </a:endParaRPr>
          </a:p>
        </p:txBody>
      </p:sp>
      <p:sp>
        <p:nvSpPr>
          <p:cNvPr id="9" name="Callout: Down Arrow 8">
            <a:extLst>
              <a:ext uri="{FF2B5EF4-FFF2-40B4-BE49-F238E27FC236}">
                <a16:creationId xmlns:a16="http://schemas.microsoft.com/office/drawing/2014/main" id="{C95B45B5-9352-EA99-005F-5F0602A4642E}"/>
              </a:ext>
            </a:extLst>
          </p:cNvPr>
          <p:cNvSpPr/>
          <p:nvPr/>
        </p:nvSpPr>
        <p:spPr>
          <a:xfrm>
            <a:off x="9680258" y="1438518"/>
            <a:ext cx="1954910" cy="1654060"/>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Text embeddings and numeric features are combined to form a comprehensive feature set</a:t>
            </a:r>
            <a:endParaRPr lang="en-KE" sz="1400" dirty="0">
              <a:solidFill>
                <a:schemeClr val="tx1"/>
              </a:solidFill>
            </a:endParaRPr>
          </a:p>
        </p:txBody>
      </p:sp>
      <p:sp>
        <p:nvSpPr>
          <p:cNvPr id="10" name="Callout: Right Arrow 9">
            <a:extLst>
              <a:ext uri="{FF2B5EF4-FFF2-40B4-BE49-F238E27FC236}">
                <a16:creationId xmlns:a16="http://schemas.microsoft.com/office/drawing/2014/main" id="{A150F72C-049B-9EDF-98B4-538B2AFEB130}"/>
              </a:ext>
            </a:extLst>
          </p:cNvPr>
          <p:cNvSpPr/>
          <p:nvPr/>
        </p:nvSpPr>
        <p:spPr>
          <a:xfrm>
            <a:off x="6652641" y="1438518"/>
            <a:ext cx="3027617" cy="1068844"/>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Numeric features are normalized for consistent scaling</a:t>
            </a:r>
            <a:endParaRPr lang="en-KE" sz="1600" dirty="0">
              <a:solidFill>
                <a:schemeClr val="tx1"/>
              </a:solidFill>
            </a:endParaRPr>
          </a:p>
        </p:txBody>
      </p:sp>
      <p:sp>
        <p:nvSpPr>
          <p:cNvPr id="11" name="Callout: Left Arrow 10">
            <a:extLst>
              <a:ext uri="{FF2B5EF4-FFF2-40B4-BE49-F238E27FC236}">
                <a16:creationId xmlns:a16="http://schemas.microsoft.com/office/drawing/2014/main" id="{E6537FDF-18E9-92C9-B7A6-54B716DDB149}"/>
              </a:ext>
            </a:extLst>
          </p:cNvPr>
          <p:cNvSpPr/>
          <p:nvPr/>
        </p:nvSpPr>
        <p:spPr>
          <a:xfrm>
            <a:off x="8635910" y="3123804"/>
            <a:ext cx="3027617" cy="1255776"/>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Deep learning model is trained to learn patterns in the features</a:t>
            </a:r>
            <a:endParaRPr lang="en-KE" sz="1600" dirty="0">
              <a:solidFill>
                <a:schemeClr val="tx1"/>
              </a:solidFill>
            </a:endParaRPr>
          </a:p>
        </p:txBody>
      </p:sp>
      <p:sp>
        <p:nvSpPr>
          <p:cNvPr id="12" name="Callout: Left Arrow 11">
            <a:extLst>
              <a:ext uri="{FF2B5EF4-FFF2-40B4-BE49-F238E27FC236}">
                <a16:creationId xmlns:a16="http://schemas.microsoft.com/office/drawing/2014/main" id="{DD8145D6-A241-6EBE-B761-59AC5D03174C}"/>
              </a:ext>
            </a:extLst>
          </p:cNvPr>
          <p:cNvSpPr/>
          <p:nvPr/>
        </p:nvSpPr>
        <p:spPr>
          <a:xfrm>
            <a:off x="5606388" y="3123804"/>
            <a:ext cx="3027617" cy="1248854"/>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Cosine similarity is applied to make relevant song matches </a:t>
            </a:r>
          </a:p>
        </p:txBody>
      </p:sp>
      <p:sp>
        <p:nvSpPr>
          <p:cNvPr id="13" name="Rectangle 12">
            <a:extLst>
              <a:ext uri="{FF2B5EF4-FFF2-40B4-BE49-F238E27FC236}">
                <a16:creationId xmlns:a16="http://schemas.microsoft.com/office/drawing/2014/main" id="{9A873682-BB22-36D2-42EC-EB6CDFEB8581}"/>
              </a:ext>
            </a:extLst>
          </p:cNvPr>
          <p:cNvSpPr/>
          <p:nvPr/>
        </p:nvSpPr>
        <p:spPr>
          <a:xfrm>
            <a:off x="3257738" y="3092578"/>
            <a:ext cx="2329531" cy="1255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recommended songs are displayed along with clickable YouTube links for easy listening</a:t>
            </a:r>
            <a:endParaRPr lang="en-KE" sz="1600" dirty="0">
              <a:solidFill>
                <a:schemeClr val="tx1"/>
              </a:solidFill>
            </a:endParaRPr>
          </a:p>
        </p:txBody>
      </p:sp>
      <p:sp>
        <p:nvSpPr>
          <p:cNvPr id="14" name="TextBox 13">
            <a:extLst>
              <a:ext uri="{FF2B5EF4-FFF2-40B4-BE49-F238E27FC236}">
                <a16:creationId xmlns:a16="http://schemas.microsoft.com/office/drawing/2014/main" id="{5632969D-00ED-A035-356C-1B2B70280227}"/>
              </a:ext>
            </a:extLst>
          </p:cNvPr>
          <p:cNvSpPr txBox="1"/>
          <p:nvPr/>
        </p:nvSpPr>
        <p:spPr>
          <a:xfrm>
            <a:off x="471486" y="4657344"/>
            <a:ext cx="9208772" cy="1600438"/>
          </a:xfrm>
          <a:prstGeom prst="rect">
            <a:avLst/>
          </a:prstGeom>
          <a:noFill/>
        </p:spPr>
        <p:txBody>
          <a:bodyPr wrap="square" rtlCol="0">
            <a:spAutoFit/>
          </a:bodyPr>
          <a:lstStyle/>
          <a:p>
            <a:r>
              <a:rPr lang="en-US" sz="1600" dirty="0"/>
              <a:t>- Unlike music streaming platforms where recommendations are based solely on basic metadata like genre and artist name, my recommendation system makes suggestions based on both textual and numeric features. </a:t>
            </a:r>
          </a:p>
          <a:p>
            <a:r>
              <a:rPr lang="en-US" sz="1600" dirty="0"/>
              <a:t>- Overall, this system integrates deep learning, NLP, and similarity algorithms to provide music recommendations.</a:t>
            </a:r>
          </a:p>
          <a:p>
            <a:endParaRPr lang="en-KE" dirty="0"/>
          </a:p>
        </p:txBody>
      </p:sp>
    </p:spTree>
    <p:extLst>
      <p:ext uri="{BB962C8B-B14F-4D97-AF65-F5344CB8AC3E}">
        <p14:creationId xmlns:p14="http://schemas.microsoft.com/office/powerpoint/2010/main" val="620677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a:extLst>
            <a:ext uri="{FF2B5EF4-FFF2-40B4-BE49-F238E27FC236}">
              <a16:creationId xmlns:a16="http://schemas.microsoft.com/office/drawing/2014/main" id="{90D1F0A1-D11C-45D0-CC54-6087433EECF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09EFA1F-B797-4556-9E2C-7ABE0EAE4BE3}"/>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830F0AD3-E893-A2AE-5764-FBB450214A16}"/>
              </a:ext>
            </a:extLst>
          </p:cNvPr>
          <p:cNvSpPr txBox="1"/>
          <p:nvPr/>
        </p:nvSpPr>
        <p:spPr>
          <a:xfrm>
            <a:off x="305562" y="1385888"/>
            <a:ext cx="5443538" cy="707886"/>
          </a:xfrm>
          <a:prstGeom prst="rect">
            <a:avLst/>
          </a:prstGeom>
          <a:noFill/>
        </p:spPr>
        <p:txBody>
          <a:bodyPr wrap="square" rtlCol="0">
            <a:spAutoFit/>
          </a:bodyPr>
          <a:lstStyle/>
          <a:p>
            <a:r>
              <a:rPr lang="en-US" sz="4000" b="1" dirty="0"/>
              <a:t>Data Overview</a:t>
            </a:r>
            <a:endParaRPr lang="en-KE" sz="4000" b="1" dirty="0"/>
          </a:p>
        </p:txBody>
      </p:sp>
    </p:spTree>
    <p:extLst>
      <p:ext uri="{BB962C8B-B14F-4D97-AF65-F5344CB8AC3E}">
        <p14:creationId xmlns:p14="http://schemas.microsoft.com/office/powerpoint/2010/main" val="387347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397D-D723-12B4-29A0-2CD05C509C4D}"/>
              </a:ext>
            </a:extLst>
          </p:cNvPr>
          <p:cNvSpPr>
            <a:spLocks noGrp="1"/>
          </p:cNvSpPr>
          <p:nvPr>
            <p:ph type="title"/>
          </p:nvPr>
        </p:nvSpPr>
        <p:spPr>
          <a:xfrm>
            <a:off x="914400" y="575807"/>
            <a:ext cx="5181600" cy="568704"/>
          </a:xfrm>
        </p:spPr>
        <p:txBody>
          <a:bodyPr>
            <a:normAutofit/>
          </a:bodyPr>
          <a:lstStyle/>
          <a:p>
            <a:r>
              <a:rPr lang="en-US" sz="2400" b="1" dirty="0"/>
              <a:t>Data collection</a:t>
            </a:r>
            <a:endParaRPr lang="en-KE" sz="2400" b="1" dirty="0"/>
          </a:p>
        </p:txBody>
      </p:sp>
      <p:sp>
        <p:nvSpPr>
          <p:cNvPr id="3" name="Content Placeholder 2">
            <a:extLst>
              <a:ext uri="{FF2B5EF4-FFF2-40B4-BE49-F238E27FC236}">
                <a16:creationId xmlns:a16="http://schemas.microsoft.com/office/drawing/2014/main" id="{31AF45FE-B71B-982E-9F0A-54277F99B6DF}"/>
              </a:ext>
            </a:extLst>
          </p:cNvPr>
          <p:cNvSpPr>
            <a:spLocks noGrp="1"/>
          </p:cNvSpPr>
          <p:nvPr>
            <p:ph sz="quarter" idx="10"/>
          </p:nvPr>
        </p:nvSpPr>
        <p:spPr>
          <a:xfrm>
            <a:off x="914400" y="1365504"/>
            <a:ext cx="5181600" cy="4464685"/>
          </a:xfrm>
        </p:spPr>
        <p:txBody>
          <a:bodyPr>
            <a:normAutofit/>
          </a:bodyPr>
          <a:lstStyle/>
          <a:p>
            <a:pPr marL="0" indent="0">
              <a:buNone/>
            </a:pPr>
            <a:r>
              <a:rPr lang="en-US" sz="1600" dirty="0"/>
              <a:t>- The dataset was compiled using data from Spotify, YouTube and LastFM.</a:t>
            </a:r>
          </a:p>
          <a:p>
            <a:pPr marL="0" indent="0">
              <a:buNone/>
            </a:pPr>
            <a:r>
              <a:rPr lang="en-US" sz="1600" dirty="0"/>
              <a:t>- Basic song information, such as song name, artist, album, and popularity, was collected from Spotify. </a:t>
            </a:r>
          </a:p>
          <a:p>
            <a:pPr marL="0" indent="0">
              <a:buNone/>
            </a:pPr>
            <a:r>
              <a:rPr lang="en-US" sz="1600" dirty="0"/>
              <a:t>- To include audio features, the corresponding songs were searched for on YouTube, downloaded, and analyzed using Librosa, which allowed for the extraction of audio metadata such as tempo, energy, spectral rolloff, and chroma.</a:t>
            </a:r>
          </a:p>
          <a:p>
            <a:r>
              <a:rPr lang="en-US" sz="1600" b="0" i="0" dirty="0">
                <a:effectLst/>
              </a:rPr>
              <a:t>- Lastly, data on the song genres, play count and number of listeners was collected from LastFM to further enrich the dataset. </a:t>
            </a:r>
            <a:endParaRPr lang="en-KE" dirty="0"/>
          </a:p>
        </p:txBody>
      </p:sp>
      <p:sp>
        <p:nvSpPr>
          <p:cNvPr id="4" name="Slide Number Placeholder 3">
            <a:extLst>
              <a:ext uri="{FF2B5EF4-FFF2-40B4-BE49-F238E27FC236}">
                <a16:creationId xmlns:a16="http://schemas.microsoft.com/office/drawing/2014/main" id="{8E60A7DE-81A3-CB1D-2506-617DAF7E1505}"/>
              </a:ext>
            </a:extLst>
          </p:cNvPr>
          <p:cNvSpPr>
            <a:spLocks noGrp="1"/>
          </p:cNvSpPr>
          <p:nvPr>
            <p:ph type="sldNum" sz="quarter" idx="4"/>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30547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8230C656-9D0A-E714-84A3-4EAAC37943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FD5C5E-2306-F67B-9527-BAF5E7745811}"/>
              </a:ext>
            </a:extLst>
          </p:cNvPr>
          <p:cNvSpPr>
            <a:spLocks noGrp="1"/>
          </p:cNvSpPr>
          <p:nvPr>
            <p:ph sz="quarter" idx="10"/>
          </p:nvPr>
        </p:nvSpPr>
        <p:spPr>
          <a:xfrm>
            <a:off x="914400" y="1563624"/>
            <a:ext cx="7473696" cy="4203192"/>
          </a:xfrm>
        </p:spPr>
        <p:txBody>
          <a:bodyPr>
            <a:normAutofit/>
          </a:bodyPr>
          <a:lstStyle/>
          <a:p>
            <a:pPr marL="0" indent="0">
              <a:buNone/>
            </a:pPr>
            <a:r>
              <a:rPr lang="en-US" sz="1600" dirty="0"/>
              <a:t>The resulting dataset</a:t>
            </a:r>
            <a:r>
              <a:rPr lang="en-US" sz="1600" b="0" i="0" dirty="0">
                <a:solidFill>
                  <a:srgbClr val="1F2328"/>
                </a:solidFill>
                <a:effectLst/>
              </a:rPr>
              <a:t> </a:t>
            </a:r>
            <a:r>
              <a:rPr lang="en-US" sz="1600" dirty="0"/>
              <a:t>contained </a:t>
            </a:r>
            <a:r>
              <a:rPr lang="en-US" sz="1600" b="0" i="0" dirty="0">
                <a:effectLst/>
              </a:rPr>
              <a:t>6,773 entries and 14 columns</a:t>
            </a:r>
            <a:r>
              <a:rPr lang="en-US" sz="1600" dirty="0"/>
              <a:t>. </a:t>
            </a:r>
          </a:p>
          <a:p>
            <a:pPr marL="0" indent="0">
              <a:buNone/>
            </a:pPr>
            <a:r>
              <a:rPr lang="en-US" sz="1600" dirty="0"/>
              <a:t>The columns include:</a:t>
            </a:r>
          </a:p>
          <a:p>
            <a:pPr algn="l">
              <a:buFont typeface="Arial" panose="020B0604020202020204" pitchFamily="34" charset="0"/>
              <a:buChar char="•"/>
            </a:pPr>
            <a:r>
              <a:rPr lang="en-US" sz="1600" b="1" dirty="0">
                <a:solidFill>
                  <a:srgbClr val="1F2328"/>
                </a:solidFill>
              </a:rPr>
              <a:t>Song ID: </a:t>
            </a:r>
            <a:r>
              <a:rPr lang="en-US" sz="1600" b="1" i="0" dirty="0">
                <a:solidFill>
                  <a:srgbClr val="1F2328"/>
                </a:solidFill>
                <a:effectLst/>
              </a:rPr>
              <a:t> </a:t>
            </a:r>
            <a:r>
              <a:rPr lang="en-US" sz="1600" b="0" i="0" dirty="0">
                <a:solidFill>
                  <a:srgbClr val="1F2328"/>
                </a:solidFill>
                <a:effectLst/>
              </a:rPr>
              <a:t>Unique identifier for the song on Spotify.</a:t>
            </a:r>
          </a:p>
          <a:p>
            <a:pPr algn="l">
              <a:buFont typeface="Arial" panose="020B0604020202020204" pitchFamily="34" charset="0"/>
              <a:buChar char="•"/>
            </a:pPr>
            <a:r>
              <a:rPr lang="en-US" sz="1600" b="1" dirty="0">
                <a:solidFill>
                  <a:srgbClr val="1F2328"/>
                </a:solidFill>
              </a:rPr>
              <a:t>N</a:t>
            </a:r>
            <a:r>
              <a:rPr lang="en-US" sz="1600" b="1" i="0" dirty="0">
                <a:solidFill>
                  <a:srgbClr val="1F2328"/>
                </a:solidFill>
                <a:effectLst/>
              </a:rPr>
              <a:t>ame: </a:t>
            </a:r>
            <a:r>
              <a:rPr lang="en-US" sz="1600" i="0" dirty="0">
                <a:solidFill>
                  <a:srgbClr val="1F2328"/>
                </a:solidFill>
                <a:effectLst/>
              </a:rPr>
              <a:t> Song title.</a:t>
            </a:r>
          </a:p>
          <a:p>
            <a:pPr algn="l">
              <a:buFont typeface="Arial" panose="020B0604020202020204" pitchFamily="34" charset="0"/>
              <a:buChar char="•"/>
            </a:pPr>
            <a:r>
              <a:rPr lang="en-US" sz="1600" b="1" dirty="0">
                <a:solidFill>
                  <a:srgbClr val="1F2328"/>
                </a:solidFill>
              </a:rPr>
              <a:t>A</a:t>
            </a:r>
            <a:r>
              <a:rPr lang="en-US" sz="1600" b="1" i="0" dirty="0">
                <a:solidFill>
                  <a:srgbClr val="1F2328"/>
                </a:solidFill>
                <a:effectLst/>
              </a:rPr>
              <a:t>rtist</a:t>
            </a:r>
            <a:r>
              <a:rPr lang="en-US" sz="1600" dirty="0">
                <a:solidFill>
                  <a:srgbClr val="1F2328"/>
                </a:solidFill>
              </a:rPr>
              <a:t>: </a:t>
            </a:r>
            <a:r>
              <a:rPr lang="en-US" sz="1600" i="0" dirty="0">
                <a:solidFill>
                  <a:srgbClr val="1F2328"/>
                </a:solidFill>
                <a:effectLst/>
              </a:rPr>
              <a:t> Name of the performing artist.</a:t>
            </a:r>
          </a:p>
          <a:p>
            <a:pPr algn="l">
              <a:buFont typeface="Arial" panose="020B0604020202020204" pitchFamily="34" charset="0"/>
              <a:buChar char="•"/>
            </a:pPr>
            <a:r>
              <a:rPr lang="en-US" sz="1600" b="1" dirty="0">
                <a:solidFill>
                  <a:srgbClr val="1F2328"/>
                </a:solidFill>
              </a:rPr>
              <a:t>A</a:t>
            </a:r>
            <a:r>
              <a:rPr lang="en-US" sz="1600" b="1" i="0" dirty="0">
                <a:solidFill>
                  <a:srgbClr val="1F2328"/>
                </a:solidFill>
                <a:effectLst/>
              </a:rPr>
              <a:t>lbum</a:t>
            </a:r>
            <a:r>
              <a:rPr lang="en-US" sz="1600" dirty="0">
                <a:solidFill>
                  <a:srgbClr val="1F2328"/>
                </a:solidFill>
              </a:rPr>
              <a:t>: </a:t>
            </a:r>
            <a:r>
              <a:rPr lang="en-US" sz="1600" i="0" dirty="0">
                <a:solidFill>
                  <a:srgbClr val="1F2328"/>
                </a:solidFill>
                <a:effectLst/>
              </a:rPr>
              <a:t> Album the song belongs to.</a:t>
            </a:r>
          </a:p>
          <a:p>
            <a:pPr algn="l">
              <a:buFont typeface="Arial" panose="020B0604020202020204" pitchFamily="34" charset="0"/>
              <a:buChar char="•"/>
            </a:pPr>
            <a:r>
              <a:rPr lang="en-US" sz="1600" b="1" dirty="0">
                <a:solidFill>
                  <a:srgbClr val="1F2328"/>
                </a:solidFill>
              </a:rPr>
              <a:t>P</a:t>
            </a:r>
            <a:r>
              <a:rPr lang="en-US" sz="1600" b="1" i="0" dirty="0">
                <a:solidFill>
                  <a:srgbClr val="1F2328"/>
                </a:solidFill>
                <a:effectLst/>
              </a:rPr>
              <a:t>opularity</a:t>
            </a:r>
            <a:r>
              <a:rPr lang="en-US" sz="1600" dirty="0">
                <a:solidFill>
                  <a:srgbClr val="1F2328"/>
                </a:solidFill>
              </a:rPr>
              <a:t>: </a:t>
            </a:r>
            <a:r>
              <a:rPr lang="en-US" sz="1600" i="0" dirty="0">
                <a:solidFill>
                  <a:srgbClr val="1F2328"/>
                </a:solidFill>
                <a:effectLst/>
              </a:rPr>
              <a:t>Popularity score of the song on Spotify.</a:t>
            </a:r>
          </a:p>
          <a:p>
            <a:pPr algn="l">
              <a:buFont typeface="Arial" panose="020B0604020202020204" pitchFamily="34" charset="0"/>
              <a:buChar char="•"/>
            </a:pPr>
            <a:r>
              <a:rPr lang="en-US" sz="1600" b="1" dirty="0">
                <a:solidFill>
                  <a:srgbClr val="1F2328"/>
                </a:solidFill>
              </a:rPr>
              <a:t>YouTube URL</a:t>
            </a:r>
            <a:r>
              <a:rPr lang="en-US" sz="1600" dirty="0">
                <a:solidFill>
                  <a:srgbClr val="1F2328"/>
                </a:solidFill>
              </a:rPr>
              <a:t>: </a:t>
            </a:r>
            <a:r>
              <a:rPr lang="en-US" sz="1600" i="0" dirty="0">
                <a:solidFill>
                  <a:srgbClr val="1F2328"/>
                </a:solidFill>
                <a:effectLst/>
              </a:rPr>
              <a:t> Link to the song on YouTube.</a:t>
            </a:r>
          </a:p>
          <a:p>
            <a:pPr algn="l">
              <a:buFont typeface="Arial" panose="020B0604020202020204" pitchFamily="34" charset="0"/>
              <a:buChar char="•"/>
            </a:pPr>
            <a:r>
              <a:rPr lang="en-US" sz="1600" b="1" dirty="0">
                <a:solidFill>
                  <a:srgbClr val="1F2328"/>
                </a:solidFill>
              </a:rPr>
              <a:t>T</a:t>
            </a:r>
            <a:r>
              <a:rPr lang="en-US" sz="1600" b="1" i="0" dirty="0">
                <a:solidFill>
                  <a:srgbClr val="1F2328"/>
                </a:solidFill>
                <a:effectLst/>
              </a:rPr>
              <a:t>empo</a:t>
            </a:r>
            <a:r>
              <a:rPr lang="en-US" sz="1600" dirty="0">
                <a:solidFill>
                  <a:srgbClr val="1F2328"/>
                </a:solidFill>
              </a:rPr>
              <a:t>: </a:t>
            </a:r>
            <a:r>
              <a:rPr lang="en-US" sz="1600" i="0" dirty="0">
                <a:solidFill>
                  <a:srgbClr val="1F2328"/>
                </a:solidFill>
                <a:effectLst/>
              </a:rPr>
              <a:t> Speed of the song in beats per minute (BPM).</a:t>
            </a:r>
          </a:p>
          <a:p>
            <a:pPr algn="l">
              <a:buFont typeface="Arial" panose="020B0604020202020204" pitchFamily="34" charset="0"/>
              <a:buChar char="•"/>
            </a:pPr>
            <a:endParaRPr lang="en-US" sz="6400" b="0" i="0" dirty="0">
              <a:solidFill>
                <a:srgbClr val="1F2328"/>
              </a:solidFill>
              <a:effectLst/>
            </a:endParaRPr>
          </a:p>
          <a:p>
            <a:endParaRPr lang="en-US" sz="6400" dirty="0"/>
          </a:p>
          <a:p>
            <a:pPr marL="0" indent="0">
              <a:buNone/>
            </a:pPr>
            <a:endParaRPr lang="en-US" dirty="0"/>
          </a:p>
          <a:p>
            <a:endParaRPr lang="en-KE" dirty="0"/>
          </a:p>
        </p:txBody>
      </p:sp>
      <p:sp>
        <p:nvSpPr>
          <p:cNvPr id="4" name="Slide Number Placeholder 3">
            <a:extLst>
              <a:ext uri="{FF2B5EF4-FFF2-40B4-BE49-F238E27FC236}">
                <a16:creationId xmlns:a16="http://schemas.microsoft.com/office/drawing/2014/main" id="{BCB97C02-1AA2-5189-5C1D-21007BD41F56}"/>
              </a:ext>
            </a:extLst>
          </p:cNvPr>
          <p:cNvSpPr>
            <a:spLocks noGrp="1"/>
          </p:cNvSpPr>
          <p:nvPr>
            <p:ph type="sldNum" sz="quarter" idx="4"/>
          </p:nvPr>
        </p:nvSpPr>
        <p:spPr/>
        <p:txBody>
          <a:bodyPr/>
          <a:lstStyle/>
          <a:p>
            <a:fld id="{B5CEABB6-07DC-46E8-9B57-56EC44A396E5}" type="slidenum">
              <a:rPr lang="en-US" smtClean="0"/>
              <a:pPr/>
              <a:t>8</a:t>
            </a:fld>
            <a:endParaRPr lang="en-US" dirty="0"/>
          </a:p>
        </p:txBody>
      </p:sp>
      <p:sp>
        <p:nvSpPr>
          <p:cNvPr id="2" name="TextBox 1">
            <a:extLst>
              <a:ext uri="{FF2B5EF4-FFF2-40B4-BE49-F238E27FC236}">
                <a16:creationId xmlns:a16="http://schemas.microsoft.com/office/drawing/2014/main" id="{B75775FC-5B4C-AE87-54D7-A6758F612C4F}"/>
              </a:ext>
            </a:extLst>
          </p:cNvPr>
          <p:cNvSpPr txBox="1"/>
          <p:nvPr/>
        </p:nvSpPr>
        <p:spPr>
          <a:xfrm>
            <a:off x="914400" y="798796"/>
            <a:ext cx="4462272" cy="461665"/>
          </a:xfrm>
          <a:prstGeom prst="rect">
            <a:avLst/>
          </a:prstGeom>
          <a:noFill/>
        </p:spPr>
        <p:txBody>
          <a:bodyPr wrap="square" rtlCol="0">
            <a:spAutoFit/>
          </a:bodyPr>
          <a:lstStyle/>
          <a:p>
            <a:r>
              <a:rPr lang="en-US" sz="2400" b="1" dirty="0">
                <a:latin typeface="+mj-lt"/>
              </a:rPr>
              <a:t>UNDERSTANDING THE DATA</a:t>
            </a:r>
            <a:endParaRPr lang="en-KE" sz="2400" b="1" dirty="0">
              <a:latin typeface="+mj-lt"/>
            </a:endParaRPr>
          </a:p>
        </p:txBody>
      </p:sp>
    </p:spTree>
    <p:extLst>
      <p:ext uri="{BB962C8B-B14F-4D97-AF65-F5344CB8AC3E}">
        <p14:creationId xmlns:p14="http://schemas.microsoft.com/office/powerpoint/2010/main" val="152930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D43DA0B-B9C3-AA9E-BA94-E0497E5641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434A8-E2C7-F178-34B6-59DF971BE102}"/>
              </a:ext>
            </a:extLst>
          </p:cNvPr>
          <p:cNvSpPr>
            <a:spLocks noGrp="1"/>
          </p:cNvSpPr>
          <p:nvPr>
            <p:ph sz="quarter" idx="10"/>
          </p:nvPr>
        </p:nvSpPr>
        <p:spPr>
          <a:xfrm>
            <a:off x="914400" y="990600"/>
            <a:ext cx="7729728" cy="4459224"/>
          </a:xfrm>
        </p:spPr>
        <p:txBody>
          <a:bodyPr>
            <a:normAutofit/>
          </a:bodyPr>
          <a:lstStyle/>
          <a:p>
            <a:pPr algn="l">
              <a:buFont typeface="Arial" panose="020B0604020202020204" pitchFamily="34" charset="0"/>
              <a:buChar char="•"/>
            </a:pPr>
            <a:r>
              <a:rPr lang="en-US" sz="1700" b="1" dirty="0">
                <a:solidFill>
                  <a:srgbClr val="1F2328"/>
                </a:solidFill>
              </a:rPr>
              <a:t>E</a:t>
            </a:r>
            <a:r>
              <a:rPr lang="en-US" sz="1700" b="1" i="0" dirty="0">
                <a:solidFill>
                  <a:srgbClr val="1F2328"/>
                </a:solidFill>
                <a:effectLst/>
              </a:rPr>
              <a:t>nergy</a:t>
            </a:r>
            <a:r>
              <a:rPr lang="en-US" sz="1700" dirty="0">
                <a:solidFill>
                  <a:srgbClr val="1F2328"/>
                </a:solidFill>
              </a:rPr>
              <a:t>: </a:t>
            </a:r>
            <a:r>
              <a:rPr lang="en-US" sz="1700" i="0" dirty="0">
                <a:solidFill>
                  <a:srgbClr val="1F2328"/>
                </a:solidFill>
                <a:effectLst/>
              </a:rPr>
              <a:t>A measure of loudness and intensity. Higher values indicate louder and more energetic tracks and vice versa.</a:t>
            </a:r>
          </a:p>
          <a:p>
            <a:pPr algn="l">
              <a:buFont typeface="Arial" panose="020B0604020202020204" pitchFamily="34" charset="0"/>
              <a:buChar char="•"/>
            </a:pPr>
            <a:r>
              <a:rPr lang="en-US" sz="1700" b="1" dirty="0">
                <a:solidFill>
                  <a:srgbClr val="1F2328"/>
                </a:solidFill>
              </a:rPr>
              <a:t>S</a:t>
            </a:r>
            <a:r>
              <a:rPr lang="en-US" sz="1700" b="1" i="0" dirty="0">
                <a:solidFill>
                  <a:srgbClr val="1F2328"/>
                </a:solidFill>
                <a:effectLst/>
              </a:rPr>
              <a:t>pectral Rolloff</a:t>
            </a:r>
            <a:r>
              <a:rPr lang="en-US" sz="1700" dirty="0">
                <a:solidFill>
                  <a:srgbClr val="1F2328"/>
                </a:solidFill>
              </a:rPr>
              <a:t>: </a:t>
            </a:r>
            <a:r>
              <a:rPr lang="en-US" sz="1700" i="0" dirty="0">
                <a:solidFill>
                  <a:srgbClr val="1F2328"/>
                </a:solidFill>
                <a:effectLst/>
              </a:rPr>
              <a:t> A measure of the frequency content of the song.</a:t>
            </a:r>
          </a:p>
          <a:p>
            <a:pPr algn="l">
              <a:buFont typeface="Arial" panose="020B0604020202020204" pitchFamily="34" charset="0"/>
              <a:buChar char="•"/>
            </a:pPr>
            <a:r>
              <a:rPr lang="en-US" sz="1700" b="1" dirty="0">
                <a:solidFill>
                  <a:srgbClr val="1F2328"/>
                </a:solidFill>
              </a:rPr>
              <a:t>C</a:t>
            </a:r>
            <a:r>
              <a:rPr lang="en-US" sz="1700" b="1" i="0" dirty="0">
                <a:solidFill>
                  <a:srgbClr val="1F2328"/>
                </a:solidFill>
                <a:effectLst/>
              </a:rPr>
              <a:t>hroma</a:t>
            </a:r>
            <a:r>
              <a:rPr lang="en-US" sz="1700" dirty="0">
                <a:solidFill>
                  <a:srgbClr val="1F2328"/>
                </a:solidFill>
              </a:rPr>
              <a:t>:  M</a:t>
            </a:r>
            <a:r>
              <a:rPr lang="en-US" sz="1700" i="0" dirty="0">
                <a:solidFill>
                  <a:srgbClr val="1F2328"/>
                </a:solidFill>
                <a:effectLst/>
              </a:rPr>
              <a:t>easures intensity of different pitches/notes in the song. It helps analyze the harmonic and melodic content of a song, where higher values imply strong melodic structure and lower values suggest that a song relies more on beats and rhythm than melody.</a:t>
            </a:r>
          </a:p>
          <a:p>
            <a:pPr algn="l">
              <a:buFont typeface="Arial" panose="020B0604020202020204" pitchFamily="34" charset="0"/>
              <a:buChar char="•"/>
            </a:pPr>
            <a:r>
              <a:rPr lang="en-US" sz="1700" b="1" dirty="0">
                <a:solidFill>
                  <a:srgbClr val="1F2328"/>
                </a:solidFill>
              </a:rPr>
              <a:t>D</a:t>
            </a:r>
            <a:r>
              <a:rPr lang="en-US" sz="1700" b="1" i="0" dirty="0">
                <a:solidFill>
                  <a:srgbClr val="1F2328"/>
                </a:solidFill>
                <a:effectLst/>
              </a:rPr>
              <a:t>anceability</a:t>
            </a:r>
            <a:r>
              <a:rPr lang="en-US" sz="1700" dirty="0">
                <a:solidFill>
                  <a:srgbClr val="1F2328"/>
                </a:solidFill>
              </a:rPr>
              <a:t>: </a:t>
            </a:r>
            <a:r>
              <a:rPr lang="en-US" sz="1700" i="0" dirty="0">
                <a:solidFill>
                  <a:srgbClr val="1F2328"/>
                </a:solidFill>
                <a:effectLst/>
              </a:rPr>
              <a:t> A score indicating how suitable the song is for dancing, derived from </a:t>
            </a:r>
            <a:r>
              <a:rPr lang="en-US" sz="1700" b="0" i="0" dirty="0">
                <a:solidFill>
                  <a:srgbClr val="1F2328"/>
                </a:solidFill>
                <a:effectLst/>
              </a:rPr>
              <a:t>tempo and beats.</a:t>
            </a:r>
          </a:p>
          <a:p>
            <a:pPr algn="l">
              <a:buFont typeface="Arial" panose="020B0604020202020204" pitchFamily="34" charset="0"/>
              <a:buChar char="•"/>
            </a:pPr>
            <a:r>
              <a:rPr lang="en-US" sz="1700" b="1" dirty="0">
                <a:solidFill>
                  <a:srgbClr val="1F2328"/>
                </a:solidFill>
              </a:rPr>
              <a:t>G</a:t>
            </a:r>
            <a:r>
              <a:rPr lang="en-US" sz="1700" b="1" i="0" dirty="0">
                <a:solidFill>
                  <a:srgbClr val="1F2328"/>
                </a:solidFill>
                <a:effectLst/>
              </a:rPr>
              <a:t>enre</a:t>
            </a:r>
            <a:r>
              <a:rPr lang="en-US" sz="1700" b="0" i="0" dirty="0">
                <a:solidFill>
                  <a:srgbClr val="1F2328"/>
                </a:solidFill>
                <a:effectLst/>
              </a:rPr>
              <a:t> - A list of genres that the song falls under.</a:t>
            </a:r>
          </a:p>
          <a:p>
            <a:pPr algn="l">
              <a:buFont typeface="Arial" panose="020B0604020202020204" pitchFamily="34" charset="0"/>
              <a:buChar char="•"/>
            </a:pPr>
            <a:r>
              <a:rPr lang="en-US" sz="1700" b="1" dirty="0">
                <a:solidFill>
                  <a:srgbClr val="1F2328"/>
                </a:solidFill>
              </a:rPr>
              <a:t>L</a:t>
            </a:r>
            <a:r>
              <a:rPr lang="en-US" sz="1700" b="1" i="0" dirty="0">
                <a:solidFill>
                  <a:srgbClr val="1F2328"/>
                </a:solidFill>
                <a:effectLst/>
              </a:rPr>
              <a:t>isteners</a:t>
            </a:r>
            <a:r>
              <a:rPr lang="en-US" sz="1700" b="0" i="0" dirty="0">
                <a:solidFill>
                  <a:srgbClr val="1F2328"/>
                </a:solidFill>
                <a:effectLst/>
              </a:rPr>
              <a:t> - Number of unique listeners for the song.</a:t>
            </a:r>
          </a:p>
          <a:p>
            <a:pPr algn="l">
              <a:buFont typeface="Arial" panose="020B0604020202020204" pitchFamily="34" charset="0"/>
              <a:buChar char="•"/>
            </a:pPr>
            <a:r>
              <a:rPr lang="en-US" sz="1700" b="1" dirty="0">
                <a:solidFill>
                  <a:srgbClr val="1F2328"/>
                </a:solidFill>
              </a:rPr>
              <a:t>P</a:t>
            </a:r>
            <a:r>
              <a:rPr lang="en-US" sz="1700" b="1" i="0" dirty="0">
                <a:solidFill>
                  <a:srgbClr val="1F2328"/>
                </a:solidFill>
                <a:effectLst/>
              </a:rPr>
              <a:t>lays</a:t>
            </a:r>
            <a:r>
              <a:rPr lang="en-US" sz="1700" b="0" i="0" dirty="0">
                <a:solidFill>
                  <a:srgbClr val="1F2328"/>
                </a:solidFill>
                <a:effectLst/>
              </a:rPr>
              <a:t> - Total number of times the song has been played.</a:t>
            </a:r>
          </a:p>
          <a:p>
            <a:pPr algn="l">
              <a:buFont typeface="Arial" panose="020B0604020202020204" pitchFamily="34" charset="0"/>
              <a:buChar char="•"/>
            </a:pPr>
            <a:endParaRPr lang="en-US" sz="6400" b="0" i="0" dirty="0">
              <a:solidFill>
                <a:srgbClr val="1F2328"/>
              </a:solidFill>
              <a:effectLst/>
            </a:endParaRPr>
          </a:p>
          <a:p>
            <a:endParaRPr lang="en-US" sz="6400" dirty="0"/>
          </a:p>
          <a:p>
            <a:pPr marL="0" indent="0">
              <a:buNone/>
            </a:pPr>
            <a:endParaRPr lang="en-US" dirty="0"/>
          </a:p>
          <a:p>
            <a:endParaRPr lang="en-KE" dirty="0"/>
          </a:p>
        </p:txBody>
      </p:sp>
      <p:sp>
        <p:nvSpPr>
          <p:cNvPr id="4" name="Slide Number Placeholder 3">
            <a:extLst>
              <a:ext uri="{FF2B5EF4-FFF2-40B4-BE49-F238E27FC236}">
                <a16:creationId xmlns:a16="http://schemas.microsoft.com/office/drawing/2014/main" id="{8A3E7A31-17A7-1723-5764-944A2637B52A}"/>
              </a:ext>
            </a:extLst>
          </p:cNvPr>
          <p:cNvSpPr>
            <a:spLocks noGrp="1"/>
          </p:cNvSpPr>
          <p:nvPr>
            <p:ph type="sldNum" sz="quarter" idx="4"/>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198158211"/>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3409</TotalTime>
  <Words>2303</Words>
  <Application>Microsoft Office PowerPoint</Application>
  <PresentationFormat>Widescreen</PresentationFormat>
  <Paragraphs>204</Paragraphs>
  <Slides>32</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Tenorite</vt:lpstr>
      <vt:lpstr>Custom</vt:lpstr>
      <vt:lpstr>Music recommendation system</vt:lpstr>
      <vt:lpstr>Table of contents</vt:lpstr>
      <vt:lpstr>PowerPoint Presentation</vt:lpstr>
      <vt:lpstr>Why a music recommendation system? </vt:lpstr>
      <vt:lpstr>How the recommendation system works</vt:lpstr>
      <vt:lpstr>PowerPoint Presentation</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Deep learning model</vt:lpstr>
      <vt:lpstr>2. Cosine similarity calculation</vt:lpstr>
      <vt:lpstr>PowerPoint Presentation</vt:lpstr>
      <vt:lpstr>PowerPoint Presentation</vt:lpstr>
      <vt:lpstr>PowerPoint Presentation</vt:lpstr>
      <vt:lpstr>PowerPoint Presentation</vt:lpstr>
      <vt:lpstr>PowerPoint Presentation</vt:lpstr>
      <vt:lpstr>PowerPoint Presentation</vt:lpstr>
      <vt:lpstr>3. Making recommendations</vt:lpstr>
      <vt:lpstr>4. Streamlit ui</vt:lpstr>
      <vt:lpstr>PowerPoint Presentation</vt:lpstr>
      <vt:lpstr>PowerPoint Presentation</vt:lpstr>
      <vt:lpstr>PowerPoint Presentation</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TASHA</dc:creator>
  <cp:lastModifiedBy>TASHA</cp:lastModifiedBy>
  <cp:revision>46</cp:revision>
  <dcterms:created xsi:type="dcterms:W3CDTF">2025-02-12T11:49:00Z</dcterms:created>
  <dcterms:modified xsi:type="dcterms:W3CDTF">2025-04-03T19:34:28Z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